
<file path=[Content_Types].xml><?xml version="1.0" encoding="utf-8"?>
<Types xmlns="http://schemas.openxmlformats.org/package/2006/content-types">
  <Default Extension="xml" ContentType="application/xml"/>
  <Default Extension="jpeg" ContentType="image/jpeg"/>
  <Default Extension="mp3" ContentType="audio/unknown"/>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68" r:id="rId3"/>
    <p:sldId id="269" r:id="rId4"/>
    <p:sldId id="270" r:id="rId5"/>
    <p:sldId id="271" r:id="rId6"/>
    <p:sldId id="272" r:id="rId7"/>
    <p:sldId id="274" r:id="rId8"/>
    <p:sldId id="275" r:id="rId9"/>
    <p:sldId id="276" r:id="rId10"/>
    <p:sldId id="277" r:id="rId11"/>
    <p:sldId id="278" r:id="rId12"/>
    <p:sldId id="279" r:id="rId13"/>
    <p:sldId id="281" r:id="rId14"/>
    <p:sldId id="284" r:id="rId15"/>
    <p:sldId id="287" r:id="rId16"/>
  </p:sldIdLst>
  <p:sldSz cx="9906000" cy="6858000" type="A4"/>
  <p:notesSz cx="7559675" cy="10691813"/>
  <p:defaultTextStyle>
    <a:defPPr>
      <a:defRPr lang="en-GB"/>
    </a:defPPr>
    <a:lvl1pPr algn="l" defTabSz="412648"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Arial" charset="0"/>
      </a:defRPr>
    </a:lvl1pPr>
    <a:lvl2pPr marL="682400" indent="-262461" algn="l" defTabSz="412648"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Arial" charset="0"/>
      </a:defRPr>
    </a:lvl2pPr>
    <a:lvl3pPr marL="1049846" indent="-209969" algn="l" defTabSz="412648"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Arial" charset="0"/>
      </a:defRPr>
    </a:lvl3pPr>
    <a:lvl4pPr marL="1469784" indent="-209969" algn="l" defTabSz="412648"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Arial" charset="0"/>
      </a:defRPr>
    </a:lvl4pPr>
    <a:lvl5pPr marL="1889722" indent="-209969" algn="l" defTabSz="412648"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Arial" charset="0"/>
      </a:defRPr>
    </a:lvl5pPr>
    <a:lvl6pPr marL="2099691" algn="l" defTabSz="419938" rtl="0" eaLnBrk="1" latinLnBrk="0" hangingPunct="1">
      <a:defRPr kern="1200">
        <a:solidFill>
          <a:schemeClr val="tx1"/>
        </a:solidFill>
        <a:latin typeface="Arial" charset="0"/>
        <a:ea typeface="ＭＳ Ｐゴシック" charset="0"/>
        <a:cs typeface="Arial" charset="0"/>
      </a:defRPr>
    </a:lvl6pPr>
    <a:lvl7pPr marL="2519629" algn="l" defTabSz="419938" rtl="0" eaLnBrk="1" latinLnBrk="0" hangingPunct="1">
      <a:defRPr kern="1200">
        <a:solidFill>
          <a:schemeClr val="tx1"/>
        </a:solidFill>
        <a:latin typeface="Arial" charset="0"/>
        <a:ea typeface="ＭＳ Ｐゴシック" charset="0"/>
        <a:cs typeface="Arial" charset="0"/>
      </a:defRPr>
    </a:lvl7pPr>
    <a:lvl8pPr marL="2939567" algn="l" defTabSz="419938" rtl="0" eaLnBrk="1" latinLnBrk="0" hangingPunct="1">
      <a:defRPr kern="1200">
        <a:solidFill>
          <a:schemeClr val="tx1"/>
        </a:solidFill>
        <a:latin typeface="Arial" charset="0"/>
        <a:ea typeface="ＭＳ Ｐゴシック" charset="0"/>
        <a:cs typeface="Arial" charset="0"/>
      </a:defRPr>
    </a:lvl8pPr>
    <a:lvl9pPr marL="3359506" algn="l" defTabSz="419938"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1526"/>
    <a:srgbClr val="FF2F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11" autoAdjust="0"/>
    <p:restoredTop sz="97446" autoAdjust="0"/>
  </p:normalViewPr>
  <p:slideViewPr>
    <p:cSldViewPr snapToObjects="1">
      <p:cViewPr>
        <p:scale>
          <a:sx n="90" d="100"/>
          <a:sy n="90" d="100"/>
        </p:scale>
        <p:origin x="-1136" y="-2584"/>
      </p:cViewPr>
      <p:guideLst>
        <p:guide orient="horz" pos="1960"/>
        <p:guide pos="2668"/>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noChangeArrowheads="1"/>
          </p:cNvSpPr>
          <p:nvPr>
            <p:ph type="sldImg"/>
          </p:nvPr>
        </p:nvSpPr>
        <p:spPr bwMode="auto">
          <a:xfrm>
            <a:off x="885825" y="812800"/>
            <a:ext cx="578485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sp>
      <p:sp>
        <p:nvSpPr>
          <p:cNvPr id="2050"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de-DE" noProof="0"/>
          </a:p>
        </p:txBody>
      </p:sp>
      <p:sp>
        <p:nvSpPr>
          <p:cNvPr id="2051"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Font typeface="Times New Roman" pitchFamily="-1" charset="0"/>
              <a:buNone/>
              <a:tabLst>
                <a:tab pos="723900" algn="l"/>
                <a:tab pos="1447800" algn="l"/>
                <a:tab pos="2171700" algn="l"/>
                <a:tab pos="2895600" algn="l"/>
              </a:tabLst>
              <a:defRPr sz="1400">
                <a:solidFill>
                  <a:srgbClr val="000000"/>
                </a:solidFill>
                <a:latin typeface="Times New Roman" pitchFamily="-1" charset="0"/>
                <a:ea typeface="Arial Unicode MS" pitchFamily="-1" charset="0"/>
                <a:cs typeface="Arial Unicode MS" pitchFamily="-1" charset="0"/>
              </a:defRPr>
            </a:lvl1pPr>
          </a:lstStyle>
          <a:p>
            <a:pPr>
              <a:defRPr/>
            </a:pPr>
            <a:endParaRPr lang="de-CH"/>
          </a:p>
        </p:txBody>
      </p:sp>
      <p:sp>
        <p:nvSpPr>
          <p:cNvPr id="2052"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Font typeface="Times New Roman" pitchFamily="-1" charset="0"/>
              <a:buNone/>
              <a:tabLst>
                <a:tab pos="723900" algn="l"/>
                <a:tab pos="1447800" algn="l"/>
                <a:tab pos="2171700" algn="l"/>
                <a:tab pos="2895600" algn="l"/>
              </a:tabLst>
              <a:defRPr sz="1400">
                <a:solidFill>
                  <a:srgbClr val="000000"/>
                </a:solidFill>
                <a:latin typeface="Times New Roman" pitchFamily="-1" charset="0"/>
                <a:ea typeface="Arial Unicode MS" pitchFamily="-1" charset="0"/>
                <a:cs typeface="Arial Unicode MS" pitchFamily="-1" charset="0"/>
              </a:defRPr>
            </a:lvl1pPr>
          </a:lstStyle>
          <a:p>
            <a:pPr>
              <a:defRPr/>
            </a:pPr>
            <a:endParaRPr lang="de-CH"/>
          </a:p>
        </p:txBody>
      </p:sp>
      <p:sp>
        <p:nvSpPr>
          <p:cNvPr id="2053"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buFont typeface="Times New Roman" pitchFamily="-1" charset="0"/>
              <a:buNone/>
              <a:tabLst>
                <a:tab pos="723900" algn="l"/>
                <a:tab pos="1447800" algn="l"/>
                <a:tab pos="2171700" algn="l"/>
                <a:tab pos="2895600" algn="l"/>
              </a:tabLst>
              <a:defRPr sz="1400">
                <a:solidFill>
                  <a:srgbClr val="000000"/>
                </a:solidFill>
                <a:latin typeface="Times New Roman" pitchFamily="-1" charset="0"/>
                <a:ea typeface="Arial Unicode MS" pitchFamily="-1" charset="0"/>
                <a:cs typeface="Arial Unicode MS" pitchFamily="-1" charset="0"/>
              </a:defRPr>
            </a:lvl1pPr>
          </a:lstStyle>
          <a:p>
            <a:pPr>
              <a:defRPr/>
            </a:pPr>
            <a:endParaRPr lang="de-CH"/>
          </a:p>
        </p:txBody>
      </p:sp>
      <p:sp>
        <p:nvSpPr>
          <p:cNvPr id="2054"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charset="0"/>
                <a:cs typeface="Arial Unicode MS" charset="0"/>
              </a:defRPr>
            </a:lvl1pPr>
          </a:lstStyle>
          <a:p>
            <a:fld id="{1DD0C52F-7A13-C947-A425-9720E64D089F}" type="slidenum">
              <a:rPr lang="de-CH"/>
              <a:pPr/>
              <a:t>‹Nr.›</a:t>
            </a:fld>
            <a:endParaRPr lang="de-CH"/>
          </a:p>
        </p:txBody>
      </p:sp>
    </p:spTree>
    <p:extLst>
      <p:ext uri="{BB962C8B-B14F-4D97-AF65-F5344CB8AC3E}">
        <p14:creationId xmlns:p14="http://schemas.microsoft.com/office/powerpoint/2010/main" val="1893850115"/>
      </p:ext>
    </p:extLst>
  </p:cSld>
  <p:clrMap bg1="lt1" tx1="dk1" bg2="lt2" tx2="dk2" accent1="accent1" accent2="accent2" accent3="accent3" accent4="accent4" accent5="accent5" accent6="accent6" hlink="hlink" folHlink="folHlink"/>
  <p:notesStyle>
    <a:lvl1pPr algn="l" defTabSz="412648" rtl="0" eaLnBrk="0" fontAlgn="base" hangingPunct="0">
      <a:spcBef>
        <a:spcPct val="30000"/>
      </a:spcBef>
      <a:spcAft>
        <a:spcPct val="0"/>
      </a:spcAft>
      <a:buClr>
        <a:srgbClr val="000000"/>
      </a:buClr>
      <a:buSzPct val="100000"/>
      <a:buFont typeface="Times New Roman" charset="0"/>
      <a:defRPr sz="1100" kern="1200">
        <a:solidFill>
          <a:srgbClr val="000000"/>
        </a:solidFill>
        <a:latin typeface="Times New Roman" pitchFamily="-1" charset="0"/>
        <a:ea typeface="ＭＳ Ｐゴシック" charset="0"/>
        <a:cs typeface="ＭＳ Ｐゴシック" charset="0"/>
      </a:defRPr>
    </a:lvl1pPr>
    <a:lvl2pPr marL="34840289" indent="-34420351" algn="l" defTabSz="412648" rtl="0" eaLnBrk="0" fontAlgn="base" hangingPunct="0">
      <a:spcBef>
        <a:spcPct val="30000"/>
      </a:spcBef>
      <a:spcAft>
        <a:spcPct val="0"/>
      </a:spcAft>
      <a:buClr>
        <a:srgbClr val="000000"/>
      </a:buClr>
      <a:buSzPct val="100000"/>
      <a:buFont typeface="Times New Roman" charset="0"/>
      <a:defRPr sz="1100" kern="1200">
        <a:solidFill>
          <a:srgbClr val="000000"/>
        </a:solidFill>
        <a:latin typeface="Times New Roman" pitchFamily="-1" charset="0"/>
        <a:ea typeface="ＭＳ Ｐゴシック" charset="0"/>
        <a:cs typeface="+mn-cs"/>
      </a:defRPr>
    </a:lvl2pPr>
    <a:lvl3pPr marL="1049846" indent="-209969" algn="l" defTabSz="412648" rtl="0" eaLnBrk="0" fontAlgn="base" hangingPunct="0">
      <a:spcBef>
        <a:spcPct val="30000"/>
      </a:spcBef>
      <a:spcAft>
        <a:spcPct val="0"/>
      </a:spcAft>
      <a:buClr>
        <a:srgbClr val="000000"/>
      </a:buClr>
      <a:buSzPct val="100000"/>
      <a:buFont typeface="Times New Roman" pitchFamily="-1" charset="0"/>
      <a:defRPr sz="1100" kern="1200">
        <a:solidFill>
          <a:srgbClr val="000000"/>
        </a:solidFill>
        <a:latin typeface="Times New Roman" pitchFamily="-1" charset="0"/>
        <a:ea typeface="ＭＳ Ｐゴシック" charset="0"/>
        <a:cs typeface="+mn-cs"/>
      </a:defRPr>
    </a:lvl3pPr>
    <a:lvl4pPr marL="1469784" indent="-209969" algn="l" defTabSz="412648" rtl="0" eaLnBrk="0" fontAlgn="base" hangingPunct="0">
      <a:spcBef>
        <a:spcPct val="30000"/>
      </a:spcBef>
      <a:spcAft>
        <a:spcPct val="0"/>
      </a:spcAft>
      <a:buClr>
        <a:srgbClr val="000000"/>
      </a:buClr>
      <a:buSzPct val="100000"/>
      <a:buFont typeface="Times New Roman" pitchFamily="-1" charset="0"/>
      <a:defRPr sz="1100" kern="1200">
        <a:solidFill>
          <a:srgbClr val="000000"/>
        </a:solidFill>
        <a:latin typeface="Times New Roman" pitchFamily="-1" charset="0"/>
        <a:ea typeface="ＭＳ Ｐゴシック" charset="0"/>
        <a:cs typeface="+mn-cs"/>
      </a:defRPr>
    </a:lvl4pPr>
    <a:lvl5pPr marL="1889722" indent="-209969" algn="l" defTabSz="412648" rtl="0" eaLnBrk="0" fontAlgn="base" hangingPunct="0">
      <a:spcBef>
        <a:spcPct val="30000"/>
      </a:spcBef>
      <a:spcAft>
        <a:spcPct val="0"/>
      </a:spcAft>
      <a:buClr>
        <a:srgbClr val="000000"/>
      </a:buClr>
      <a:buSzPct val="100000"/>
      <a:buFont typeface="Times New Roman" pitchFamily="-1" charset="0"/>
      <a:defRPr sz="1100" kern="1200">
        <a:solidFill>
          <a:srgbClr val="000000"/>
        </a:solidFill>
        <a:latin typeface="Times New Roman" pitchFamily="-1" charset="0"/>
        <a:ea typeface="ＭＳ Ｐゴシック" charset="0"/>
        <a:cs typeface="+mn-cs"/>
      </a:defRPr>
    </a:lvl5pPr>
    <a:lvl6pPr marL="2099691" algn="l" defTabSz="419938" rtl="0" eaLnBrk="1" latinLnBrk="0" hangingPunct="1">
      <a:defRPr sz="1100" kern="1200">
        <a:solidFill>
          <a:schemeClr val="tx1"/>
        </a:solidFill>
        <a:latin typeface="+mn-lt"/>
        <a:ea typeface="+mn-ea"/>
        <a:cs typeface="+mn-cs"/>
      </a:defRPr>
    </a:lvl6pPr>
    <a:lvl7pPr marL="2519629" algn="l" defTabSz="419938" rtl="0" eaLnBrk="1" latinLnBrk="0" hangingPunct="1">
      <a:defRPr sz="1100" kern="1200">
        <a:solidFill>
          <a:schemeClr val="tx1"/>
        </a:solidFill>
        <a:latin typeface="+mn-lt"/>
        <a:ea typeface="+mn-ea"/>
        <a:cs typeface="+mn-cs"/>
      </a:defRPr>
    </a:lvl7pPr>
    <a:lvl8pPr marL="2939567" algn="l" defTabSz="419938" rtl="0" eaLnBrk="1" latinLnBrk="0" hangingPunct="1">
      <a:defRPr sz="1100" kern="1200">
        <a:solidFill>
          <a:schemeClr val="tx1"/>
        </a:solidFill>
        <a:latin typeface="+mn-lt"/>
        <a:ea typeface="+mn-ea"/>
        <a:cs typeface="+mn-cs"/>
      </a:defRPr>
    </a:lvl8pPr>
    <a:lvl9pPr marL="3359506" algn="l" defTabSz="41993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1A194317-8A58-BD45-8C58-DF38DCF8F531}" type="slidenum">
              <a:rPr lang="de-CH" sz="1400">
                <a:solidFill>
                  <a:srgbClr val="000000"/>
                </a:solidFill>
                <a:latin typeface="Times New Roman" charset="0"/>
                <a:cs typeface="Arial Unicode MS" charset="0"/>
              </a:rPr>
              <a:pPr eaLnBrk="1"/>
              <a:t>1</a:t>
            </a:fld>
            <a:endParaRPr lang="de-CH" sz="1400">
              <a:solidFill>
                <a:srgbClr val="000000"/>
              </a:solidFill>
              <a:latin typeface="Times New Roman" charset="0"/>
              <a:cs typeface="Arial Unicode MS" charset="0"/>
            </a:endParaRPr>
          </a:p>
        </p:txBody>
      </p:sp>
      <p:sp>
        <p:nvSpPr>
          <p:cNvPr id="16387"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16388"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dirty="0">
              <a:latin typeface="Arial" charset="0"/>
              <a:cs typeface="Microsoft YaHe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A2914485-8C3F-8948-B732-13B305C7B893}" type="slidenum">
              <a:rPr lang="de-CH" sz="1400">
                <a:solidFill>
                  <a:srgbClr val="000000"/>
                </a:solidFill>
                <a:latin typeface="Times New Roman" charset="0"/>
                <a:cs typeface="Arial Unicode MS" charset="0"/>
              </a:rPr>
              <a:pPr eaLnBrk="1"/>
              <a:t>10</a:t>
            </a:fld>
            <a:endParaRPr lang="de-CH" sz="1400">
              <a:solidFill>
                <a:srgbClr val="000000"/>
              </a:solidFill>
              <a:latin typeface="Times New Roman" charset="0"/>
              <a:cs typeface="Arial Unicode MS" charset="0"/>
            </a:endParaRPr>
          </a:p>
        </p:txBody>
      </p:sp>
      <p:sp>
        <p:nvSpPr>
          <p:cNvPr id="59395"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59396"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26F1D476-93CF-1848-92A4-2D618FB6C38A}" type="slidenum">
              <a:rPr lang="de-CH" sz="1400">
                <a:solidFill>
                  <a:srgbClr val="000000"/>
                </a:solidFill>
                <a:latin typeface="Times New Roman" charset="0"/>
                <a:cs typeface="Arial Unicode MS" charset="0"/>
              </a:rPr>
              <a:pPr eaLnBrk="1"/>
              <a:t>11</a:t>
            </a:fld>
            <a:endParaRPr lang="de-CH" sz="1400">
              <a:solidFill>
                <a:srgbClr val="000000"/>
              </a:solidFill>
              <a:latin typeface="Times New Roman" charset="0"/>
              <a:cs typeface="Arial Unicode MS" charset="0"/>
            </a:endParaRPr>
          </a:p>
        </p:txBody>
      </p:sp>
      <p:sp>
        <p:nvSpPr>
          <p:cNvPr id="61443"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61444"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97D3DE65-2975-8B44-9414-0BD4F3D21063}" type="slidenum">
              <a:rPr lang="de-CH" sz="1400">
                <a:solidFill>
                  <a:srgbClr val="000000"/>
                </a:solidFill>
                <a:latin typeface="Times New Roman" charset="0"/>
                <a:cs typeface="Arial Unicode MS" charset="0"/>
              </a:rPr>
              <a:pPr eaLnBrk="1"/>
              <a:t>12</a:t>
            </a:fld>
            <a:endParaRPr lang="de-CH" sz="1400">
              <a:solidFill>
                <a:srgbClr val="000000"/>
              </a:solidFill>
              <a:latin typeface="Times New Roman" charset="0"/>
              <a:cs typeface="Arial Unicode MS" charset="0"/>
            </a:endParaRPr>
          </a:p>
        </p:txBody>
      </p:sp>
      <p:sp>
        <p:nvSpPr>
          <p:cNvPr id="63491"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63492"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B95AF2FC-1309-8E4B-A192-541315A959BF}" type="slidenum">
              <a:rPr lang="de-CH" sz="1400">
                <a:solidFill>
                  <a:srgbClr val="000000"/>
                </a:solidFill>
                <a:latin typeface="Times New Roman" charset="0"/>
                <a:cs typeface="Arial Unicode MS" charset="0"/>
              </a:rPr>
              <a:pPr eaLnBrk="1"/>
              <a:t>13</a:t>
            </a:fld>
            <a:endParaRPr lang="de-CH" sz="1400">
              <a:solidFill>
                <a:srgbClr val="000000"/>
              </a:solidFill>
              <a:latin typeface="Times New Roman" charset="0"/>
              <a:cs typeface="Arial Unicode MS" charset="0"/>
            </a:endParaRPr>
          </a:p>
        </p:txBody>
      </p:sp>
      <p:sp>
        <p:nvSpPr>
          <p:cNvPr id="67587"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67588"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58BB266B-1B7D-B347-854E-D9731FDAE562}" type="slidenum">
              <a:rPr lang="de-CH" sz="1400">
                <a:solidFill>
                  <a:srgbClr val="000000"/>
                </a:solidFill>
                <a:latin typeface="Times New Roman" charset="0"/>
                <a:cs typeface="Arial Unicode MS" charset="0"/>
              </a:rPr>
              <a:pPr eaLnBrk="1"/>
              <a:t>14</a:t>
            </a:fld>
            <a:endParaRPr lang="de-CH" sz="1400">
              <a:solidFill>
                <a:srgbClr val="000000"/>
              </a:solidFill>
              <a:latin typeface="Times New Roman" charset="0"/>
              <a:cs typeface="Arial Unicode MS" charset="0"/>
            </a:endParaRPr>
          </a:p>
        </p:txBody>
      </p:sp>
      <p:sp>
        <p:nvSpPr>
          <p:cNvPr id="73731"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73732"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9D856772-E758-7446-AE36-2275AB6D45FF}" type="slidenum">
              <a:rPr lang="de-CH" sz="1400">
                <a:solidFill>
                  <a:srgbClr val="000000"/>
                </a:solidFill>
                <a:latin typeface="Times New Roman" charset="0"/>
                <a:cs typeface="Arial Unicode MS" charset="0"/>
              </a:rPr>
              <a:pPr eaLnBrk="1"/>
              <a:t>15</a:t>
            </a:fld>
            <a:endParaRPr lang="de-CH" sz="1400">
              <a:solidFill>
                <a:srgbClr val="000000"/>
              </a:solidFill>
              <a:latin typeface="Times New Roman" charset="0"/>
              <a:cs typeface="Arial Unicode MS" charset="0"/>
            </a:endParaRPr>
          </a:p>
        </p:txBody>
      </p:sp>
      <p:sp>
        <p:nvSpPr>
          <p:cNvPr id="79875"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79876"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99AD2E0F-4742-E247-8A0C-7B6D080602A0}" type="slidenum">
              <a:rPr lang="de-CH" sz="1400">
                <a:solidFill>
                  <a:srgbClr val="000000"/>
                </a:solidFill>
                <a:latin typeface="Times New Roman" charset="0"/>
                <a:cs typeface="Arial Unicode MS" charset="0"/>
              </a:rPr>
              <a:pPr eaLnBrk="1"/>
              <a:t>2</a:t>
            </a:fld>
            <a:endParaRPr lang="de-CH" sz="1400">
              <a:solidFill>
                <a:srgbClr val="000000"/>
              </a:solidFill>
              <a:latin typeface="Times New Roman" charset="0"/>
              <a:cs typeface="Arial Unicode MS" charset="0"/>
            </a:endParaRPr>
          </a:p>
        </p:txBody>
      </p:sp>
      <p:sp>
        <p:nvSpPr>
          <p:cNvPr id="40963"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40964"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A316A2D5-0E09-2D41-8E49-546E9D2E7C3C}" type="slidenum">
              <a:rPr lang="de-CH" sz="1400">
                <a:solidFill>
                  <a:srgbClr val="000000"/>
                </a:solidFill>
                <a:latin typeface="Times New Roman" charset="0"/>
                <a:cs typeface="Arial Unicode MS" charset="0"/>
              </a:rPr>
              <a:pPr eaLnBrk="1"/>
              <a:t>3</a:t>
            </a:fld>
            <a:endParaRPr lang="de-CH" sz="1400">
              <a:solidFill>
                <a:srgbClr val="000000"/>
              </a:solidFill>
              <a:latin typeface="Times New Roman" charset="0"/>
              <a:cs typeface="Arial Unicode MS" charset="0"/>
            </a:endParaRPr>
          </a:p>
        </p:txBody>
      </p:sp>
      <p:sp>
        <p:nvSpPr>
          <p:cNvPr id="43011"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43012"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CB9B32E0-6D8C-704A-93AB-8B45D0B13110}" type="slidenum">
              <a:rPr lang="de-CH" sz="1400">
                <a:solidFill>
                  <a:srgbClr val="000000"/>
                </a:solidFill>
                <a:latin typeface="Times New Roman" charset="0"/>
                <a:cs typeface="Arial Unicode MS" charset="0"/>
              </a:rPr>
              <a:pPr eaLnBrk="1"/>
              <a:t>4</a:t>
            </a:fld>
            <a:endParaRPr lang="de-CH" sz="1400">
              <a:solidFill>
                <a:srgbClr val="000000"/>
              </a:solidFill>
              <a:latin typeface="Times New Roman" charset="0"/>
              <a:cs typeface="Arial Unicode MS" charset="0"/>
            </a:endParaRPr>
          </a:p>
        </p:txBody>
      </p:sp>
      <p:sp>
        <p:nvSpPr>
          <p:cNvPr id="45059"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45060"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FDF91BB1-3B9D-CB4D-A387-D28321E7F697}" type="slidenum">
              <a:rPr lang="de-CH" sz="1400">
                <a:solidFill>
                  <a:srgbClr val="000000"/>
                </a:solidFill>
                <a:latin typeface="Times New Roman" charset="0"/>
                <a:cs typeface="Arial Unicode MS" charset="0"/>
              </a:rPr>
              <a:pPr eaLnBrk="1"/>
              <a:t>5</a:t>
            </a:fld>
            <a:endParaRPr lang="de-CH" sz="1400">
              <a:solidFill>
                <a:srgbClr val="000000"/>
              </a:solidFill>
              <a:latin typeface="Times New Roman" charset="0"/>
              <a:cs typeface="Arial Unicode MS" charset="0"/>
            </a:endParaRPr>
          </a:p>
        </p:txBody>
      </p:sp>
      <p:sp>
        <p:nvSpPr>
          <p:cNvPr id="47107"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47108"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17F33405-586E-834A-9338-56F4F3FD6A44}" type="slidenum">
              <a:rPr lang="de-CH" sz="1400">
                <a:solidFill>
                  <a:srgbClr val="000000"/>
                </a:solidFill>
                <a:latin typeface="Times New Roman" charset="0"/>
                <a:cs typeface="Arial Unicode MS" charset="0"/>
              </a:rPr>
              <a:pPr eaLnBrk="1"/>
              <a:t>6</a:t>
            </a:fld>
            <a:endParaRPr lang="de-CH" sz="1400">
              <a:solidFill>
                <a:srgbClr val="000000"/>
              </a:solidFill>
              <a:latin typeface="Times New Roman" charset="0"/>
              <a:cs typeface="Arial Unicode MS" charset="0"/>
            </a:endParaRPr>
          </a:p>
        </p:txBody>
      </p:sp>
      <p:sp>
        <p:nvSpPr>
          <p:cNvPr id="49155"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49156"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0F5E9956-46FB-FB4E-809A-F8BAD91C87F0}" type="slidenum">
              <a:rPr lang="de-CH" sz="1400">
                <a:solidFill>
                  <a:srgbClr val="000000"/>
                </a:solidFill>
                <a:latin typeface="Times New Roman" charset="0"/>
                <a:cs typeface="Arial Unicode MS" charset="0"/>
              </a:rPr>
              <a:pPr eaLnBrk="1"/>
              <a:t>7</a:t>
            </a:fld>
            <a:endParaRPr lang="de-CH" sz="1400">
              <a:solidFill>
                <a:srgbClr val="000000"/>
              </a:solidFill>
              <a:latin typeface="Times New Roman" charset="0"/>
              <a:cs typeface="Arial Unicode MS" charset="0"/>
            </a:endParaRPr>
          </a:p>
        </p:txBody>
      </p:sp>
      <p:sp>
        <p:nvSpPr>
          <p:cNvPr id="53251"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53252"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dirty="0">
              <a:latin typeface="Arial" charset="0"/>
              <a:cs typeface="Microsoft YaHe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0BFA1F54-8B3F-A14A-B0D4-FEBE84DEF4EF}" type="slidenum">
              <a:rPr lang="de-CH" sz="1400">
                <a:solidFill>
                  <a:srgbClr val="000000"/>
                </a:solidFill>
                <a:latin typeface="Times New Roman" charset="0"/>
                <a:cs typeface="Arial Unicode MS" charset="0"/>
              </a:rPr>
              <a:pPr eaLnBrk="1"/>
              <a:t>8</a:t>
            </a:fld>
            <a:endParaRPr lang="de-CH" sz="1400">
              <a:solidFill>
                <a:srgbClr val="000000"/>
              </a:solidFill>
              <a:latin typeface="Times New Roman" charset="0"/>
              <a:cs typeface="Arial Unicode MS" charset="0"/>
            </a:endParaRPr>
          </a:p>
        </p:txBody>
      </p:sp>
      <p:sp>
        <p:nvSpPr>
          <p:cNvPr id="55299"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55300"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Arial" charset="0"/>
              </a:defRPr>
            </a:lvl1pPr>
            <a:lvl2pPr marL="37931725" indent="-37474525" eaLnBrk="0">
              <a:tabLst>
                <a:tab pos="723900" algn="l"/>
                <a:tab pos="1447800" algn="l"/>
                <a:tab pos="2171700" algn="l"/>
                <a:tab pos="2895600" algn="l"/>
              </a:tabLst>
              <a:defRPr sz="2400">
                <a:solidFill>
                  <a:schemeClr val="tx1"/>
                </a:solidFill>
                <a:latin typeface="Arial" charset="0"/>
                <a:ea typeface="Arial" charset="0"/>
                <a:cs typeface="Arial" charset="0"/>
              </a:defRPr>
            </a:lvl2pPr>
            <a:lvl3pPr eaLnBrk="0">
              <a:tabLst>
                <a:tab pos="723900" algn="l"/>
                <a:tab pos="1447800" algn="l"/>
                <a:tab pos="2171700" algn="l"/>
                <a:tab pos="2895600" algn="l"/>
              </a:tabLst>
              <a:defRPr sz="2400">
                <a:solidFill>
                  <a:schemeClr val="tx1"/>
                </a:solidFill>
                <a:latin typeface="Arial" charset="0"/>
                <a:ea typeface="Arial" charset="0"/>
                <a:cs typeface="Arial" charset="0"/>
              </a:defRPr>
            </a:lvl3pPr>
            <a:lvl4pPr eaLnBrk="0">
              <a:tabLst>
                <a:tab pos="723900" algn="l"/>
                <a:tab pos="1447800" algn="l"/>
                <a:tab pos="2171700" algn="l"/>
                <a:tab pos="2895600" algn="l"/>
              </a:tabLst>
              <a:defRPr sz="2400">
                <a:solidFill>
                  <a:schemeClr val="tx1"/>
                </a:solidFill>
                <a:latin typeface="Arial" charset="0"/>
                <a:ea typeface="Arial" charset="0"/>
                <a:cs typeface="Arial" charset="0"/>
              </a:defRPr>
            </a:lvl4pPr>
            <a:lvl5pPr eaLnBrk="0">
              <a:tabLst>
                <a:tab pos="723900" algn="l"/>
                <a:tab pos="1447800" algn="l"/>
                <a:tab pos="2171700" algn="l"/>
                <a:tab pos="2895600" algn="l"/>
              </a:tabLst>
              <a:defRPr sz="2400">
                <a:solidFill>
                  <a:schemeClr val="tx1"/>
                </a:solidFill>
                <a:latin typeface="Arial" charset="0"/>
                <a:ea typeface="Arial" charset="0"/>
                <a:cs typeface="Arial"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tx1"/>
                </a:solidFill>
                <a:latin typeface="Arial" charset="0"/>
                <a:ea typeface="Arial" charset="0"/>
                <a:cs typeface="Arial" charset="0"/>
              </a:defRPr>
            </a:lvl9pPr>
          </a:lstStyle>
          <a:p>
            <a:pPr eaLnBrk="1"/>
            <a:fld id="{1942EFD1-60B0-FF48-8FA1-72B2E184AA64}" type="slidenum">
              <a:rPr lang="de-CH" sz="1400">
                <a:solidFill>
                  <a:srgbClr val="000000"/>
                </a:solidFill>
                <a:latin typeface="Times New Roman" charset="0"/>
                <a:cs typeface="Arial Unicode MS" charset="0"/>
              </a:rPr>
              <a:pPr eaLnBrk="1"/>
              <a:t>9</a:t>
            </a:fld>
            <a:endParaRPr lang="de-CH" sz="1400">
              <a:solidFill>
                <a:srgbClr val="000000"/>
              </a:solidFill>
              <a:latin typeface="Times New Roman" charset="0"/>
              <a:cs typeface="Arial Unicode MS" charset="0"/>
            </a:endParaRPr>
          </a:p>
        </p:txBody>
      </p:sp>
      <p:sp>
        <p:nvSpPr>
          <p:cNvPr id="57347" name="Text Box 1"/>
          <p:cNvSpPr txBox="1">
            <a:spLocks noGrp="1" noRot="1" noChangeAspect="1" noChangeArrowheads="1"/>
          </p:cNvSpPr>
          <p:nvPr>
            <p:ph type="sldImg"/>
          </p:nvPr>
        </p:nvSpPr>
        <p:spPr>
          <a:xfrm>
            <a:off x="954088" y="685800"/>
            <a:ext cx="4951412" cy="3429000"/>
          </a:xfrm>
          <a:solidFill>
            <a:srgbClr val="FFFFFF"/>
          </a:solidFill>
          <a:ln>
            <a:solidFill>
              <a:srgbClr val="000000"/>
            </a:solidFill>
            <a:miter lim="800000"/>
            <a:headEnd/>
            <a:tailEnd/>
          </a:ln>
        </p:spPr>
      </p:sp>
      <p:sp>
        <p:nvSpPr>
          <p:cNvPr id="57348"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pPr>
            <a:endParaRPr lang="de-CH" sz="2000">
              <a:latin typeface="Arial" charset="0"/>
              <a:cs typeface="Microsoft YaHe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767" y="2129984"/>
            <a:ext cx="8420467" cy="1470394"/>
          </a:xfrm>
        </p:spPr>
        <p:txBody>
          <a:bodyPr/>
          <a:lstStyle/>
          <a:p>
            <a:r>
              <a:rPr lang="de-CH" smtClean="0"/>
              <a:t>Mastertitelformat bearbeiten</a:t>
            </a:r>
            <a:endParaRPr lang="de-DE"/>
          </a:p>
        </p:txBody>
      </p:sp>
      <p:sp>
        <p:nvSpPr>
          <p:cNvPr id="3" name="Untertitel 2"/>
          <p:cNvSpPr>
            <a:spLocks noGrp="1"/>
          </p:cNvSpPr>
          <p:nvPr>
            <p:ph type="subTitle" idx="1"/>
          </p:nvPr>
        </p:nvSpPr>
        <p:spPr>
          <a:xfrm>
            <a:off x="1485532" y="3885528"/>
            <a:ext cx="6934936" cy="1752664"/>
          </a:xfrm>
        </p:spPr>
        <p:txBody>
          <a:bodyPr/>
          <a:lstStyle>
            <a:lvl1pPr marL="0" indent="0" algn="ctr">
              <a:buNone/>
              <a:defRPr/>
            </a:lvl1pPr>
            <a:lvl2pPr marL="419938" indent="0" algn="ctr">
              <a:buNone/>
              <a:defRPr/>
            </a:lvl2pPr>
            <a:lvl3pPr marL="839876" indent="0" algn="ctr">
              <a:buNone/>
              <a:defRPr/>
            </a:lvl3pPr>
            <a:lvl4pPr marL="1259815" indent="0" algn="ctr">
              <a:buNone/>
              <a:defRPr/>
            </a:lvl4pPr>
            <a:lvl5pPr marL="1679753" indent="0" algn="ctr">
              <a:buNone/>
              <a:defRPr/>
            </a:lvl5pPr>
            <a:lvl6pPr marL="2099691" indent="0" algn="ctr">
              <a:buNone/>
              <a:defRPr/>
            </a:lvl6pPr>
            <a:lvl7pPr marL="2519629" indent="0" algn="ctr">
              <a:buNone/>
              <a:defRPr/>
            </a:lvl7pPr>
            <a:lvl8pPr marL="2939567" indent="0" algn="ctr">
              <a:buNone/>
              <a:defRPr/>
            </a:lvl8pPr>
            <a:lvl9pPr marL="3359506" indent="0" algn="ctr">
              <a:buNone/>
              <a:defRPr/>
            </a:lvl9pPr>
          </a:lstStyle>
          <a:p>
            <a:r>
              <a:rPr lang="de-CH" smtClean="0"/>
              <a:t>Master-Untertitelformat bearbeiten</a:t>
            </a:r>
            <a:endParaRPr lang="de-DE"/>
          </a:p>
        </p:txBody>
      </p:sp>
    </p:spTree>
    <p:extLst>
      <p:ext uri="{BB962C8B-B14F-4D97-AF65-F5344CB8AC3E}">
        <p14:creationId xmlns:p14="http://schemas.microsoft.com/office/powerpoint/2010/main" val="3986334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Tree>
    <p:extLst>
      <p:ext uri="{BB962C8B-B14F-4D97-AF65-F5344CB8AC3E}">
        <p14:creationId xmlns:p14="http://schemas.microsoft.com/office/powerpoint/2010/main" val="382232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0563" y="1604329"/>
            <a:ext cx="2228299" cy="452495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95669" y="1604329"/>
            <a:ext cx="6543695" cy="452495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Tree>
    <p:extLst>
      <p:ext uri="{BB962C8B-B14F-4D97-AF65-F5344CB8AC3E}">
        <p14:creationId xmlns:p14="http://schemas.microsoft.com/office/powerpoint/2010/main" val="215349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742767" y="2111261"/>
            <a:ext cx="8418996" cy="1545283"/>
          </a:xfrm>
        </p:spPr>
        <p:txBody>
          <a:bodyPr/>
          <a:lstStyle/>
          <a:p>
            <a:r>
              <a:rPr lang="de-CH" smtClean="0"/>
              <a:t>Mastertitelformat bearbeiten</a:t>
            </a:r>
            <a:endParaRPr lang="de-DE"/>
          </a:p>
        </p:txBody>
      </p:sp>
    </p:spTree>
    <p:extLst>
      <p:ext uri="{BB962C8B-B14F-4D97-AF65-F5344CB8AC3E}">
        <p14:creationId xmlns:p14="http://schemas.microsoft.com/office/powerpoint/2010/main" val="251141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Tree>
    <p:extLst>
      <p:ext uri="{BB962C8B-B14F-4D97-AF65-F5344CB8AC3E}">
        <p14:creationId xmlns:p14="http://schemas.microsoft.com/office/powerpoint/2010/main" val="103864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478" y="4406863"/>
            <a:ext cx="8420468" cy="1362383"/>
          </a:xfrm>
        </p:spPr>
        <p:txBody>
          <a:bodyPr anchor="t"/>
          <a:lstStyle>
            <a:lvl1pPr algn="l">
              <a:defRPr sz="3700" b="1" cap="all"/>
            </a:lvl1pPr>
          </a:lstStyle>
          <a:p>
            <a:r>
              <a:rPr lang="de-CH" smtClean="0"/>
              <a:t>Mastertitelformat bearbeiten</a:t>
            </a:r>
            <a:endParaRPr lang="de-DE"/>
          </a:p>
        </p:txBody>
      </p:sp>
      <p:sp>
        <p:nvSpPr>
          <p:cNvPr id="3" name="Textplatzhalter 2"/>
          <p:cNvSpPr>
            <a:spLocks noGrp="1"/>
          </p:cNvSpPr>
          <p:nvPr>
            <p:ph type="body" idx="1"/>
          </p:nvPr>
        </p:nvSpPr>
        <p:spPr>
          <a:xfrm>
            <a:off x="782478" y="2906225"/>
            <a:ext cx="8420468" cy="1500638"/>
          </a:xfrm>
        </p:spPr>
        <p:txBody>
          <a:bodyPr anchor="b"/>
          <a:lstStyle>
            <a:lvl1pPr marL="0" indent="0">
              <a:buNone/>
              <a:defRPr sz="1800"/>
            </a:lvl1pPr>
            <a:lvl2pPr marL="419938" indent="0">
              <a:buNone/>
              <a:defRPr sz="1700"/>
            </a:lvl2pPr>
            <a:lvl3pPr marL="839876" indent="0">
              <a:buNone/>
              <a:defRPr sz="1500"/>
            </a:lvl3pPr>
            <a:lvl4pPr marL="1259815" indent="0">
              <a:buNone/>
              <a:defRPr sz="1300"/>
            </a:lvl4pPr>
            <a:lvl5pPr marL="1679753" indent="0">
              <a:buNone/>
              <a:defRPr sz="1300"/>
            </a:lvl5pPr>
            <a:lvl6pPr marL="2099691" indent="0">
              <a:buNone/>
              <a:defRPr sz="1300"/>
            </a:lvl6pPr>
            <a:lvl7pPr marL="2519629" indent="0">
              <a:buNone/>
              <a:defRPr sz="1300"/>
            </a:lvl7pPr>
            <a:lvl8pPr marL="2939567" indent="0">
              <a:buNone/>
              <a:defRPr sz="1300"/>
            </a:lvl8pPr>
            <a:lvl9pPr marL="3359506" indent="0">
              <a:buNone/>
              <a:defRPr sz="1300"/>
            </a:lvl9pPr>
          </a:lstStyle>
          <a:p>
            <a:pPr lvl="0"/>
            <a:r>
              <a:rPr lang="de-CH" smtClean="0"/>
              <a:t>Mastertextformat bearbeiten</a:t>
            </a:r>
          </a:p>
        </p:txBody>
      </p:sp>
    </p:spTree>
    <p:extLst>
      <p:ext uri="{BB962C8B-B14F-4D97-AF65-F5344CB8AC3E}">
        <p14:creationId xmlns:p14="http://schemas.microsoft.com/office/powerpoint/2010/main" val="400385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95669" y="1604329"/>
            <a:ext cx="4385997" cy="452495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5022865" y="1604329"/>
            <a:ext cx="4385997" cy="452495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Tree>
    <p:extLst>
      <p:ext uri="{BB962C8B-B14F-4D97-AF65-F5344CB8AC3E}">
        <p14:creationId xmlns:p14="http://schemas.microsoft.com/office/powerpoint/2010/main" val="380842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668" y="275070"/>
            <a:ext cx="8914664" cy="1142039"/>
          </a:xfrm>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95668" y="1535201"/>
            <a:ext cx="4377172" cy="639427"/>
          </a:xfrm>
        </p:spPr>
        <p:txBody>
          <a:bodyPr anchor="b"/>
          <a:lstStyle>
            <a:lvl1pPr marL="0" indent="0">
              <a:buNone/>
              <a:defRPr sz="2200" b="1"/>
            </a:lvl1pPr>
            <a:lvl2pPr marL="419938" indent="0">
              <a:buNone/>
              <a:defRPr sz="1800" b="1"/>
            </a:lvl2pPr>
            <a:lvl3pPr marL="839876" indent="0">
              <a:buNone/>
              <a:defRPr sz="1700" b="1"/>
            </a:lvl3pPr>
            <a:lvl4pPr marL="1259815" indent="0">
              <a:buNone/>
              <a:defRPr sz="1500" b="1"/>
            </a:lvl4pPr>
            <a:lvl5pPr marL="1679753" indent="0">
              <a:buNone/>
              <a:defRPr sz="1500" b="1"/>
            </a:lvl5pPr>
            <a:lvl6pPr marL="2099691" indent="0">
              <a:buNone/>
              <a:defRPr sz="1500" b="1"/>
            </a:lvl6pPr>
            <a:lvl7pPr marL="2519629" indent="0">
              <a:buNone/>
              <a:defRPr sz="1500" b="1"/>
            </a:lvl7pPr>
            <a:lvl8pPr marL="2939567" indent="0">
              <a:buNone/>
              <a:defRPr sz="1500" b="1"/>
            </a:lvl8pPr>
            <a:lvl9pPr marL="3359506" indent="0">
              <a:buNone/>
              <a:defRPr sz="1500" b="1"/>
            </a:lvl9pPr>
          </a:lstStyle>
          <a:p>
            <a:pPr lvl="0"/>
            <a:r>
              <a:rPr lang="de-CH" smtClean="0"/>
              <a:t>Mastertextformat bearbeiten</a:t>
            </a:r>
          </a:p>
        </p:txBody>
      </p:sp>
      <p:sp>
        <p:nvSpPr>
          <p:cNvPr id="4" name="Inhaltsplatzhalter 3"/>
          <p:cNvSpPr>
            <a:spLocks noGrp="1"/>
          </p:cNvSpPr>
          <p:nvPr>
            <p:ph sz="half" idx="2"/>
          </p:nvPr>
        </p:nvSpPr>
        <p:spPr>
          <a:xfrm>
            <a:off x="495668" y="2174628"/>
            <a:ext cx="4377172" cy="395177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5031690" y="1535201"/>
            <a:ext cx="4378643" cy="639427"/>
          </a:xfrm>
        </p:spPr>
        <p:txBody>
          <a:bodyPr anchor="b"/>
          <a:lstStyle>
            <a:lvl1pPr marL="0" indent="0">
              <a:buNone/>
              <a:defRPr sz="2200" b="1"/>
            </a:lvl1pPr>
            <a:lvl2pPr marL="419938" indent="0">
              <a:buNone/>
              <a:defRPr sz="1800" b="1"/>
            </a:lvl2pPr>
            <a:lvl3pPr marL="839876" indent="0">
              <a:buNone/>
              <a:defRPr sz="1700" b="1"/>
            </a:lvl3pPr>
            <a:lvl4pPr marL="1259815" indent="0">
              <a:buNone/>
              <a:defRPr sz="1500" b="1"/>
            </a:lvl4pPr>
            <a:lvl5pPr marL="1679753" indent="0">
              <a:buNone/>
              <a:defRPr sz="1500" b="1"/>
            </a:lvl5pPr>
            <a:lvl6pPr marL="2099691" indent="0">
              <a:buNone/>
              <a:defRPr sz="1500" b="1"/>
            </a:lvl6pPr>
            <a:lvl7pPr marL="2519629" indent="0">
              <a:buNone/>
              <a:defRPr sz="1500" b="1"/>
            </a:lvl7pPr>
            <a:lvl8pPr marL="2939567" indent="0">
              <a:buNone/>
              <a:defRPr sz="1500" b="1"/>
            </a:lvl8pPr>
            <a:lvl9pPr marL="3359506" indent="0">
              <a:buNone/>
              <a:defRPr sz="1500" b="1"/>
            </a:lvl9pPr>
          </a:lstStyle>
          <a:p>
            <a:pPr lvl="0"/>
            <a:r>
              <a:rPr lang="de-CH" smtClean="0"/>
              <a:t>Mastertextformat bearbeiten</a:t>
            </a:r>
          </a:p>
        </p:txBody>
      </p:sp>
      <p:sp>
        <p:nvSpPr>
          <p:cNvPr id="6" name="Inhaltsplatzhalter 5"/>
          <p:cNvSpPr>
            <a:spLocks noGrp="1"/>
          </p:cNvSpPr>
          <p:nvPr>
            <p:ph sz="quarter" idx="4"/>
          </p:nvPr>
        </p:nvSpPr>
        <p:spPr>
          <a:xfrm>
            <a:off x="5031690" y="2174628"/>
            <a:ext cx="4378643" cy="395177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Tree>
    <p:extLst>
      <p:ext uri="{BB962C8B-B14F-4D97-AF65-F5344CB8AC3E}">
        <p14:creationId xmlns:p14="http://schemas.microsoft.com/office/powerpoint/2010/main" val="333446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Tree>
    <p:extLst>
      <p:ext uri="{BB962C8B-B14F-4D97-AF65-F5344CB8AC3E}">
        <p14:creationId xmlns:p14="http://schemas.microsoft.com/office/powerpoint/2010/main" val="248671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51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95668" y="273629"/>
            <a:ext cx="3259346" cy="1160762"/>
          </a:xfrm>
        </p:spPr>
        <p:txBody>
          <a:bodyPr/>
          <a:lstStyle>
            <a:lvl1pPr algn="l">
              <a:defRPr sz="1800" b="1"/>
            </a:lvl1pPr>
          </a:lstStyle>
          <a:p>
            <a:r>
              <a:rPr lang="de-CH" smtClean="0"/>
              <a:t>Mastertitelformat bearbeiten</a:t>
            </a:r>
            <a:endParaRPr lang="de-DE"/>
          </a:p>
        </p:txBody>
      </p:sp>
      <p:sp>
        <p:nvSpPr>
          <p:cNvPr id="3" name="Inhaltsplatzhalter 2"/>
          <p:cNvSpPr>
            <a:spLocks noGrp="1"/>
          </p:cNvSpPr>
          <p:nvPr>
            <p:ph idx="1"/>
          </p:nvPr>
        </p:nvSpPr>
        <p:spPr>
          <a:xfrm>
            <a:off x="3872680" y="273629"/>
            <a:ext cx="5537652" cy="5852774"/>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95668" y="1434391"/>
            <a:ext cx="3259346" cy="4692013"/>
          </a:xfrm>
        </p:spPr>
        <p:txBody>
          <a:bodyPr/>
          <a:lstStyle>
            <a:lvl1pPr marL="0" indent="0">
              <a:buNone/>
              <a:defRPr sz="1300"/>
            </a:lvl1pPr>
            <a:lvl2pPr marL="419938" indent="0">
              <a:buNone/>
              <a:defRPr sz="1100"/>
            </a:lvl2pPr>
            <a:lvl3pPr marL="839876" indent="0">
              <a:buNone/>
              <a:defRPr sz="900"/>
            </a:lvl3pPr>
            <a:lvl4pPr marL="1259815" indent="0">
              <a:buNone/>
              <a:defRPr sz="800"/>
            </a:lvl4pPr>
            <a:lvl5pPr marL="1679753" indent="0">
              <a:buNone/>
              <a:defRPr sz="800"/>
            </a:lvl5pPr>
            <a:lvl6pPr marL="2099691" indent="0">
              <a:buNone/>
              <a:defRPr sz="800"/>
            </a:lvl6pPr>
            <a:lvl7pPr marL="2519629" indent="0">
              <a:buNone/>
              <a:defRPr sz="800"/>
            </a:lvl7pPr>
            <a:lvl8pPr marL="2939567" indent="0">
              <a:buNone/>
              <a:defRPr sz="800"/>
            </a:lvl8pPr>
            <a:lvl9pPr marL="3359506" indent="0">
              <a:buNone/>
              <a:defRPr sz="800"/>
            </a:lvl9pPr>
          </a:lstStyle>
          <a:p>
            <a:pPr lvl="0"/>
            <a:r>
              <a:rPr lang="de-CH" smtClean="0"/>
              <a:t>Mastertextformat bearbeiten</a:t>
            </a:r>
          </a:p>
        </p:txBody>
      </p:sp>
    </p:spTree>
    <p:extLst>
      <p:ext uri="{BB962C8B-B14F-4D97-AF65-F5344CB8AC3E}">
        <p14:creationId xmlns:p14="http://schemas.microsoft.com/office/powerpoint/2010/main" val="310757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41488" y="4800025"/>
            <a:ext cx="5943600" cy="567420"/>
          </a:xfrm>
        </p:spPr>
        <p:txBody>
          <a:bodyPr/>
          <a:lstStyle>
            <a:lvl1pPr algn="l">
              <a:defRPr sz="1800" b="1"/>
            </a:lvl1pPr>
          </a:lstStyle>
          <a:p>
            <a:r>
              <a:rPr lang="de-CH" smtClean="0"/>
              <a:t>Mastertitelformat bearbeiten</a:t>
            </a:r>
            <a:endParaRPr lang="de-DE"/>
          </a:p>
        </p:txBody>
      </p:sp>
      <p:sp>
        <p:nvSpPr>
          <p:cNvPr id="3" name="Bildplatzhalter 2"/>
          <p:cNvSpPr>
            <a:spLocks noGrp="1"/>
          </p:cNvSpPr>
          <p:nvPr>
            <p:ph type="pic" idx="1"/>
          </p:nvPr>
        </p:nvSpPr>
        <p:spPr>
          <a:xfrm>
            <a:off x="1941488" y="612065"/>
            <a:ext cx="5943600" cy="4115952"/>
          </a:xfrm>
        </p:spPr>
        <p:txBody>
          <a:bodyPr/>
          <a:lstStyle>
            <a:lvl1pPr marL="0" indent="0">
              <a:buNone/>
              <a:defRPr sz="2900"/>
            </a:lvl1pPr>
            <a:lvl2pPr marL="419938" indent="0">
              <a:buNone/>
              <a:defRPr sz="2600"/>
            </a:lvl2pPr>
            <a:lvl3pPr marL="839876" indent="0">
              <a:buNone/>
              <a:defRPr sz="2200"/>
            </a:lvl3pPr>
            <a:lvl4pPr marL="1259815" indent="0">
              <a:buNone/>
              <a:defRPr sz="1800"/>
            </a:lvl4pPr>
            <a:lvl5pPr marL="1679753" indent="0">
              <a:buNone/>
              <a:defRPr sz="1800"/>
            </a:lvl5pPr>
            <a:lvl6pPr marL="2099691" indent="0">
              <a:buNone/>
              <a:defRPr sz="1800"/>
            </a:lvl6pPr>
            <a:lvl7pPr marL="2519629" indent="0">
              <a:buNone/>
              <a:defRPr sz="1800"/>
            </a:lvl7pPr>
            <a:lvl8pPr marL="2939567" indent="0">
              <a:buNone/>
              <a:defRPr sz="1800"/>
            </a:lvl8pPr>
            <a:lvl9pPr marL="3359506" indent="0">
              <a:buNone/>
              <a:defRPr sz="1800"/>
            </a:lvl9pPr>
          </a:lstStyle>
          <a:p>
            <a:pPr lvl="0"/>
            <a:endParaRPr lang="de-DE" noProof="0" smtClean="0"/>
          </a:p>
        </p:txBody>
      </p:sp>
      <p:sp>
        <p:nvSpPr>
          <p:cNvPr id="4" name="Textplatzhalter 3"/>
          <p:cNvSpPr>
            <a:spLocks noGrp="1"/>
          </p:cNvSpPr>
          <p:nvPr>
            <p:ph type="body" sz="half" idx="2"/>
          </p:nvPr>
        </p:nvSpPr>
        <p:spPr>
          <a:xfrm>
            <a:off x="1941488" y="5367444"/>
            <a:ext cx="5943600" cy="805044"/>
          </a:xfrm>
        </p:spPr>
        <p:txBody>
          <a:bodyPr/>
          <a:lstStyle>
            <a:lvl1pPr marL="0" indent="0">
              <a:buNone/>
              <a:defRPr sz="1300"/>
            </a:lvl1pPr>
            <a:lvl2pPr marL="419938" indent="0">
              <a:buNone/>
              <a:defRPr sz="1100"/>
            </a:lvl2pPr>
            <a:lvl3pPr marL="839876" indent="0">
              <a:buNone/>
              <a:defRPr sz="900"/>
            </a:lvl3pPr>
            <a:lvl4pPr marL="1259815" indent="0">
              <a:buNone/>
              <a:defRPr sz="800"/>
            </a:lvl4pPr>
            <a:lvl5pPr marL="1679753" indent="0">
              <a:buNone/>
              <a:defRPr sz="800"/>
            </a:lvl5pPr>
            <a:lvl6pPr marL="2099691" indent="0">
              <a:buNone/>
              <a:defRPr sz="800"/>
            </a:lvl6pPr>
            <a:lvl7pPr marL="2519629" indent="0">
              <a:buNone/>
              <a:defRPr sz="800"/>
            </a:lvl7pPr>
            <a:lvl8pPr marL="2939567" indent="0">
              <a:buNone/>
              <a:defRPr sz="800"/>
            </a:lvl8pPr>
            <a:lvl9pPr marL="3359506" indent="0">
              <a:buNone/>
              <a:defRPr sz="800"/>
            </a:lvl9pPr>
          </a:lstStyle>
          <a:p>
            <a:pPr lvl="0"/>
            <a:r>
              <a:rPr lang="de-CH" smtClean="0"/>
              <a:t>Mastertextformat bearbeiten</a:t>
            </a:r>
          </a:p>
        </p:txBody>
      </p:sp>
    </p:spTree>
    <p:extLst>
      <p:ext uri="{BB962C8B-B14F-4D97-AF65-F5344CB8AC3E}">
        <p14:creationId xmlns:p14="http://schemas.microsoft.com/office/powerpoint/2010/main" val="176133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742767" y="2111261"/>
            <a:ext cx="8418996" cy="154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4899" tIns="94899" rIns="94899" bIns="94899" numCol="1" anchor="b" anchorCtr="0" compatLnSpc="1">
            <a:prstTxWarp prst="textNoShape">
              <a:avLst/>
            </a:prstTxWarp>
          </a:bodyPr>
          <a:lstStyle/>
          <a:p>
            <a:pPr lvl="0"/>
            <a:r>
              <a:rPr lang="en-GB"/>
              <a:t>Klicken Sie, um das Format des Titeltextes zu bearbeiten</a:t>
            </a:r>
          </a:p>
        </p:txBody>
      </p:sp>
      <p:sp>
        <p:nvSpPr>
          <p:cNvPr id="1027" name="Rectangle 2"/>
          <p:cNvSpPr>
            <a:spLocks noGrp="1" noChangeArrowheads="1"/>
          </p:cNvSpPr>
          <p:nvPr>
            <p:ph type="body" idx="1"/>
          </p:nvPr>
        </p:nvSpPr>
        <p:spPr bwMode="auto">
          <a:xfrm>
            <a:off x="495668" y="1604329"/>
            <a:ext cx="8913193" cy="45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1341" rIns="0" bIns="0" numCol="1" anchor="t"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4"/>
            <a:r>
              <a:rPr lang="en-GB"/>
              <a:t>Neunte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12648"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mj-lt"/>
          <a:ea typeface="ＭＳ Ｐゴシック" charset="0"/>
          <a:cs typeface="+mj-cs"/>
        </a:defRPr>
      </a:lvl1pPr>
      <a:lvl2pPr algn="l" defTabSz="412648"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pitchFamily="-1" charset="0"/>
          <a:ea typeface="ＭＳ Ｐゴシック" charset="0"/>
          <a:cs typeface="Arial" pitchFamily="-1" charset="0"/>
        </a:defRPr>
      </a:lvl2pPr>
      <a:lvl3pPr algn="l" defTabSz="412648"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pitchFamily="-1" charset="0"/>
          <a:ea typeface="ＭＳ Ｐゴシック" charset="0"/>
          <a:cs typeface="Arial" pitchFamily="-1" charset="0"/>
        </a:defRPr>
      </a:lvl3pPr>
      <a:lvl4pPr algn="l" defTabSz="412648"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pitchFamily="-1" charset="0"/>
          <a:ea typeface="ＭＳ Ｐゴシック" charset="0"/>
          <a:cs typeface="Arial" pitchFamily="-1" charset="0"/>
        </a:defRPr>
      </a:lvl4pPr>
      <a:lvl5pPr algn="l" defTabSz="412648"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pitchFamily="-1" charset="0"/>
          <a:ea typeface="ＭＳ Ｐゴシック" charset="0"/>
          <a:cs typeface="Arial" pitchFamily="-1" charset="0"/>
        </a:defRPr>
      </a:lvl5pPr>
      <a:lvl6pPr marL="2309660" indent="-209969" algn="l" defTabSz="412648" rtl="0" fontAlgn="base" hangingPunct="0">
        <a:lnSpc>
          <a:spcPct val="93000"/>
        </a:lnSpc>
        <a:spcBef>
          <a:spcPct val="0"/>
        </a:spcBef>
        <a:spcAft>
          <a:spcPct val="0"/>
        </a:spcAft>
        <a:buClr>
          <a:srgbClr val="000000"/>
        </a:buClr>
        <a:buSzPct val="100000"/>
        <a:buFont typeface="Times New Roman" pitchFamily="-1" charset="0"/>
        <a:defRPr sz="1300">
          <a:solidFill>
            <a:srgbClr val="000000"/>
          </a:solidFill>
          <a:latin typeface="Arial" pitchFamily="-1" charset="0"/>
          <a:ea typeface="Arial" pitchFamily="-1" charset="0"/>
          <a:cs typeface="Arial" pitchFamily="-1" charset="0"/>
        </a:defRPr>
      </a:lvl6pPr>
      <a:lvl7pPr marL="2729598" indent="-209969" algn="l" defTabSz="412648" rtl="0" fontAlgn="base" hangingPunct="0">
        <a:lnSpc>
          <a:spcPct val="93000"/>
        </a:lnSpc>
        <a:spcBef>
          <a:spcPct val="0"/>
        </a:spcBef>
        <a:spcAft>
          <a:spcPct val="0"/>
        </a:spcAft>
        <a:buClr>
          <a:srgbClr val="000000"/>
        </a:buClr>
        <a:buSzPct val="100000"/>
        <a:buFont typeface="Times New Roman" pitchFamily="-1" charset="0"/>
        <a:defRPr sz="1300">
          <a:solidFill>
            <a:srgbClr val="000000"/>
          </a:solidFill>
          <a:latin typeface="Arial" pitchFamily="-1" charset="0"/>
          <a:ea typeface="Arial" pitchFamily="-1" charset="0"/>
          <a:cs typeface="Arial" pitchFamily="-1" charset="0"/>
        </a:defRPr>
      </a:lvl7pPr>
      <a:lvl8pPr marL="3149537" indent="-209969" algn="l" defTabSz="412648" rtl="0" fontAlgn="base" hangingPunct="0">
        <a:lnSpc>
          <a:spcPct val="93000"/>
        </a:lnSpc>
        <a:spcBef>
          <a:spcPct val="0"/>
        </a:spcBef>
        <a:spcAft>
          <a:spcPct val="0"/>
        </a:spcAft>
        <a:buClr>
          <a:srgbClr val="000000"/>
        </a:buClr>
        <a:buSzPct val="100000"/>
        <a:buFont typeface="Times New Roman" pitchFamily="-1" charset="0"/>
        <a:defRPr sz="1300">
          <a:solidFill>
            <a:srgbClr val="000000"/>
          </a:solidFill>
          <a:latin typeface="Arial" pitchFamily="-1" charset="0"/>
          <a:ea typeface="Arial" pitchFamily="-1" charset="0"/>
          <a:cs typeface="Arial" pitchFamily="-1" charset="0"/>
        </a:defRPr>
      </a:lvl8pPr>
      <a:lvl9pPr marL="3569475" indent="-209969" algn="l" defTabSz="412648" rtl="0" fontAlgn="base" hangingPunct="0">
        <a:lnSpc>
          <a:spcPct val="93000"/>
        </a:lnSpc>
        <a:spcBef>
          <a:spcPct val="0"/>
        </a:spcBef>
        <a:spcAft>
          <a:spcPct val="0"/>
        </a:spcAft>
        <a:buClr>
          <a:srgbClr val="000000"/>
        </a:buClr>
        <a:buSzPct val="100000"/>
        <a:buFont typeface="Times New Roman" pitchFamily="-1" charset="0"/>
        <a:defRPr sz="1300">
          <a:solidFill>
            <a:srgbClr val="000000"/>
          </a:solidFill>
          <a:latin typeface="Arial" pitchFamily="-1" charset="0"/>
          <a:ea typeface="Arial" pitchFamily="-1" charset="0"/>
          <a:cs typeface="Arial" pitchFamily="-1" charset="0"/>
        </a:defRPr>
      </a:lvl9pPr>
    </p:titleStyle>
    <p:bodyStyle>
      <a:lvl1pPr marL="314954" indent="-314954" algn="l" defTabSz="412648" rtl="0" eaLnBrk="0" fontAlgn="base" hangingPunct="0">
        <a:lnSpc>
          <a:spcPct val="93000"/>
        </a:lnSpc>
        <a:spcBef>
          <a:spcPct val="0"/>
        </a:spcBef>
        <a:spcAft>
          <a:spcPts val="1309"/>
        </a:spcAft>
        <a:buClr>
          <a:srgbClr val="000000"/>
        </a:buClr>
        <a:buSzPct val="100000"/>
        <a:buFont typeface="Times New Roman" charset="0"/>
        <a:defRPr sz="1300">
          <a:solidFill>
            <a:srgbClr val="000000"/>
          </a:solidFill>
          <a:latin typeface="+mn-lt"/>
          <a:ea typeface="ＭＳ Ｐゴシック" charset="0"/>
          <a:cs typeface="+mn-cs"/>
        </a:defRPr>
      </a:lvl1pPr>
      <a:lvl2pPr marL="682400" indent="-262461" algn="l" defTabSz="412648" rtl="0" eaLnBrk="0" fontAlgn="base" hangingPunct="0">
        <a:lnSpc>
          <a:spcPct val="93000"/>
        </a:lnSpc>
        <a:spcBef>
          <a:spcPct val="0"/>
        </a:spcBef>
        <a:spcAft>
          <a:spcPts val="1045"/>
        </a:spcAft>
        <a:buClr>
          <a:srgbClr val="000000"/>
        </a:buClr>
        <a:buSzPct val="100000"/>
        <a:buFont typeface="Times New Roman" charset="0"/>
        <a:defRPr sz="1300">
          <a:solidFill>
            <a:srgbClr val="000000"/>
          </a:solidFill>
          <a:latin typeface="+mn-lt"/>
          <a:ea typeface="+mn-ea"/>
          <a:cs typeface="+mn-cs"/>
        </a:defRPr>
      </a:lvl2pPr>
      <a:lvl3pPr marL="1049846" indent="-209969" algn="l" defTabSz="412648" rtl="0" eaLnBrk="0" fontAlgn="base" hangingPunct="0">
        <a:lnSpc>
          <a:spcPct val="93000"/>
        </a:lnSpc>
        <a:spcBef>
          <a:spcPct val="0"/>
        </a:spcBef>
        <a:spcAft>
          <a:spcPts val="781"/>
        </a:spcAft>
        <a:buClr>
          <a:srgbClr val="000000"/>
        </a:buClr>
        <a:buSzPct val="100000"/>
        <a:buFont typeface="Times New Roman" charset="0"/>
        <a:defRPr sz="1300">
          <a:solidFill>
            <a:srgbClr val="000000"/>
          </a:solidFill>
          <a:latin typeface="+mn-lt"/>
          <a:ea typeface="+mn-ea"/>
          <a:cs typeface="+mn-cs"/>
        </a:defRPr>
      </a:lvl3pPr>
      <a:lvl4pPr marL="1469784" indent="-209969" algn="l" defTabSz="412648" rtl="0" eaLnBrk="0" fontAlgn="base" hangingPunct="0">
        <a:lnSpc>
          <a:spcPct val="93000"/>
        </a:lnSpc>
        <a:spcBef>
          <a:spcPct val="0"/>
        </a:spcBef>
        <a:spcAft>
          <a:spcPts val="528"/>
        </a:spcAft>
        <a:buClr>
          <a:srgbClr val="000000"/>
        </a:buClr>
        <a:buSzPct val="100000"/>
        <a:buFont typeface="Times New Roman" charset="0"/>
        <a:defRPr sz="1300">
          <a:solidFill>
            <a:srgbClr val="000000"/>
          </a:solidFill>
          <a:latin typeface="+mn-lt"/>
          <a:ea typeface="+mn-ea"/>
          <a:cs typeface="+mn-cs"/>
        </a:defRPr>
      </a:lvl4pPr>
      <a:lvl5pPr marL="1889722" indent="-209969" algn="l" defTabSz="412648" rtl="0" eaLnBrk="0" fontAlgn="base" hangingPunct="0">
        <a:lnSpc>
          <a:spcPct val="93000"/>
        </a:lnSpc>
        <a:spcBef>
          <a:spcPct val="0"/>
        </a:spcBef>
        <a:spcAft>
          <a:spcPts val="265"/>
        </a:spcAft>
        <a:buClr>
          <a:srgbClr val="000000"/>
        </a:buClr>
        <a:buSzPct val="100000"/>
        <a:buFont typeface="Times New Roman" charset="0"/>
        <a:defRPr sz="1800">
          <a:solidFill>
            <a:srgbClr val="000000"/>
          </a:solidFill>
          <a:latin typeface="+mn-lt"/>
          <a:ea typeface="+mn-ea"/>
          <a:cs typeface="+mn-cs"/>
        </a:defRPr>
      </a:lvl5pPr>
      <a:lvl6pPr marL="2309660" indent="-209969" algn="l" defTabSz="412648" rtl="0" fontAlgn="base" hangingPunct="0">
        <a:lnSpc>
          <a:spcPct val="93000"/>
        </a:lnSpc>
        <a:spcBef>
          <a:spcPct val="0"/>
        </a:spcBef>
        <a:spcAft>
          <a:spcPts val="265"/>
        </a:spcAft>
        <a:buClr>
          <a:srgbClr val="000000"/>
        </a:buClr>
        <a:buSzPct val="100000"/>
        <a:buFont typeface="Times New Roman" pitchFamily="-1" charset="0"/>
        <a:defRPr sz="1800">
          <a:solidFill>
            <a:srgbClr val="000000"/>
          </a:solidFill>
          <a:latin typeface="+mn-lt"/>
          <a:ea typeface="+mn-ea"/>
          <a:cs typeface="+mn-cs"/>
        </a:defRPr>
      </a:lvl6pPr>
      <a:lvl7pPr marL="2729598" indent="-209969" algn="l" defTabSz="412648" rtl="0" fontAlgn="base" hangingPunct="0">
        <a:lnSpc>
          <a:spcPct val="93000"/>
        </a:lnSpc>
        <a:spcBef>
          <a:spcPct val="0"/>
        </a:spcBef>
        <a:spcAft>
          <a:spcPts val="265"/>
        </a:spcAft>
        <a:buClr>
          <a:srgbClr val="000000"/>
        </a:buClr>
        <a:buSzPct val="100000"/>
        <a:buFont typeface="Times New Roman" pitchFamily="-1" charset="0"/>
        <a:defRPr sz="1800">
          <a:solidFill>
            <a:srgbClr val="000000"/>
          </a:solidFill>
          <a:latin typeface="+mn-lt"/>
          <a:ea typeface="+mn-ea"/>
          <a:cs typeface="+mn-cs"/>
        </a:defRPr>
      </a:lvl7pPr>
      <a:lvl8pPr marL="3149537" indent="-209969" algn="l" defTabSz="412648" rtl="0" fontAlgn="base" hangingPunct="0">
        <a:lnSpc>
          <a:spcPct val="93000"/>
        </a:lnSpc>
        <a:spcBef>
          <a:spcPct val="0"/>
        </a:spcBef>
        <a:spcAft>
          <a:spcPts val="265"/>
        </a:spcAft>
        <a:buClr>
          <a:srgbClr val="000000"/>
        </a:buClr>
        <a:buSzPct val="100000"/>
        <a:buFont typeface="Times New Roman" pitchFamily="-1" charset="0"/>
        <a:defRPr sz="1800">
          <a:solidFill>
            <a:srgbClr val="000000"/>
          </a:solidFill>
          <a:latin typeface="+mn-lt"/>
          <a:ea typeface="+mn-ea"/>
          <a:cs typeface="+mn-cs"/>
        </a:defRPr>
      </a:lvl8pPr>
      <a:lvl9pPr marL="3569475" indent="-209969" algn="l" defTabSz="412648" rtl="0" fontAlgn="base" hangingPunct="0">
        <a:lnSpc>
          <a:spcPct val="93000"/>
        </a:lnSpc>
        <a:spcBef>
          <a:spcPct val="0"/>
        </a:spcBef>
        <a:spcAft>
          <a:spcPts val="265"/>
        </a:spcAft>
        <a:buClr>
          <a:srgbClr val="000000"/>
        </a:buClr>
        <a:buSzPct val="100000"/>
        <a:buFont typeface="Times New Roman" pitchFamily="-1" charset="0"/>
        <a:defRPr sz="1800">
          <a:solidFill>
            <a:srgbClr val="000000"/>
          </a:solidFill>
          <a:latin typeface="+mn-lt"/>
          <a:ea typeface="+mn-ea"/>
          <a:cs typeface="+mn-cs"/>
        </a:defRPr>
      </a:lvl9pPr>
    </p:bodyStyle>
    <p:otherStyle>
      <a:defPPr>
        <a:defRPr lang="de-DE"/>
      </a:defPPr>
      <a:lvl1pPr marL="0" algn="l" defTabSz="419938" rtl="0" eaLnBrk="1" latinLnBrk="0" hangingPunct="1">
        <a:defRPr sz="1700" kern="1200">
          <a:solidFill>
            <a:schemeClr val="tx1"/>
          </a:solidFill>
          <a:latin typeface="+mn-lt"/>
          <a:ea typeface="+mn-ea"/>
          <a:cs typeface="+mn-cs"/>
        </a:defRPr>
      </a:lvl1pPr>
      <a:lvl2pPr marL="419938" algn="l" defTabSz="419938" rtl="0" eaLnBrk="1" latinLnBrk="0" hangingPunct="1">
        <a:defRPr sz="1700" kern="1200">
          <a:solidFill>
            <a:schemeClr val="tx1"/>
          </a:solidFill>
          <a:latin typeface="+mn-lt"/>
          <a:ea typeface="+mn-ea"/>
          <a:cs typeface="+mn-cs"/>
        </a:defRPr>
      </a:lvl2pPr>
      <a:lvl3pPr marL="839876" algn="l" defTabSz="419938" rtl="0" eaLnBrk="1" latinLnBrk="0" hangingPunct="1">
        <a:defRPr sz="1700" kern="1200">
          <a:solidFill>
            <a:schemeClr val="tx1"/>
          </a:solidFill>
          <a:latin typeface="+mn-lt"/>
          <a:ea typeface="+mn-ea"/>
          <a:cs typeface="+mn-cs"/>
        </a:defRPr>
      </a:lvl3pPr>
      <a:lvl4pPr marL="1259815" algn="l" defTabSz="419938" rtl="0" eaLnBrk="1" latinLnBrk="0" hangingPunct="1">
        <a:defRPr sz="1700" kern="1200">
          <a:solidFill>
            <a:schemeClr val="tx1"/>
          </a:solidFill>
          <a:latin typeface="+mn-lt"/>
          <a:ea typeface="+mn-ea"/>
          <a:cs typeface="+mn-cs"/>
        </a:defRPr>
      </a:lvl4pPr>
      <a:lvl5pPr marL="1679753" algn="l" defTabSz="419938" rtl="0" eaLnBrk="1" latinLnBrk="0" hangingPunct="1">
        <a:defRPr sz="1700" kern="1200">
          <a:solidFill>
            <a:schemeClr val="tx1"/>
          </a:solidFill>
          <a:latin typeface="+mn-lt"/>
          <a:ea typeface="+mn-ea"/>
          <a:cs typeface="+mn-cs"/>
        </a:defRPr>
      </a:lvl5pPr>
      <a:lvl6pPr marL="2099691" algn="l" defTabSz="419938" rtl="0" eaLnBrk="1" latinLnBrk="0" hangingPunct="1">
        <a:defRPr sz="1700" kern="1200">
          <a:solidFill>
            <a:schemeClr val="tx1"/>
          </a:solidFill>
          <a:latin typeface="+mn-lt"/>
          <a:ea typeface="+mn-ea"/>
          <a:cs typeface="+mn-cs"/>
        </a:defRPr>
      </a:lvl6pPr>
      <a:lvl7pPr marL="2519629" algn="l" defTabSz="419938" rtl="0" eaLnBrk="1" latinLnBrk="0" hangingPunct="1">
        <a:defRPr sz="1700" kern="1200">
          <a:solidFill>
            <a:schemeClr val="tx1"/>
          </a:solidFill>
          <a:latin typeface="+mn-lt"/>
          <a:ea typeface="+mn-ea"/>
          <a:cs typeface="+mn-cs"/>
        </a:defRPr>
      </a:lvl7pPr>
      <a:lvl8pPr marL="2939567" algn="l" defTabSz="419938" rtl="0" eaLnBrk="1" latinLnBrk="0" hangingPunct="1">
        <a:defRPr sz="1700" kern="1200">
          <a:solidFill>
            <a:schemeClr val="tx1"/>
          </a:solidFill>
          <a:latin typeface="+mn-lt"/>
          <a:ea typeface="+mn-ea"/>
          <a:cs typeface="+mn-cs"/>
        </a:defRPr>
      </a:lvl8pPr>
      <a:lvl9pPr marL="3359506" algn="l" defTabSz="41993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0.xml"/><Relationship Id="rId5" Type="http://schemas.openxmlformats.org/officeDocument/2006/relationships/image" Target="../media/image2.png"/><Relationship Id="rId6" Type="http://schemas.openxmlformats.org/officeDocument/2006/relationships/image" Target="../media/image3.png"/><Relationship Id="rId1" Type="http://schemas.microsoft.com/office/2007/relationships/media" Target="../media/media7.mp3"/><Relationship Id="rId2" Type="http://schemas.openxmlformats.org/officeDocument/2006/relationships/audio" Target="../media/media7.mp3"/></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1.xml"/><Relationship Id="rId5" Type="http://schemas.openxmlformats.org/officeDocument/2006/relationships/image" Target="../media/image2.png"/><Relationship Id="rId6" Type="http://schemas.openxmlformats.org/officeDocument/2006/relationships/image" Target="../media/image3.png"/><Relationship Id="rId1" Type="http://schemas.microsoft.com/office/2007/relationships/media" Target="../media/media8.mp3"/><Relationship Id="rId2" Type="http://schemas.openxmlformats.org/officeDocument/2006/relationships/audio" Target="../media/media8.mp3"/></Relationships>
</file>

<file path=ppt/slides/_rels/slide12.xml.rels><?xml version="1.0" encoding="UTF-8" standalone="yes"?>
<Relationships xmlns="http://schemas.openxmlformats.org/package/2006/relationships"><Relationship Id="rId9" Type="http://schemas.microsoft.com/office/2007/relationships/media" Target="../media/media13.mp3"/><Relationship Id="rId20" Type="http://schemas.openxmlformats.org/officeDocument/2006/relationships/notesSlide" Target="../notesSlides/notesSlide12.xml"/><Relationship Id="rId21" Type="http://schemas.openxmlformats.org/officeDocument/2006/relationships/image" Target="../media/image3.png"/><Relationship Id="rId22" Type="http://schemas.openxmlformats.org/officeDocument/2006/relationships/image" Target="../media/image2.png"/><Relationship Id="rId10" Type="http://schemas.openxmlformats.org/officeDocument/2006/relationships/audio" Target="../media/media13.mp3"/><Relationship Id="rId11" Type="http://schemas.microsoft.com/office/2007/relationships/media" Target="../media/media14.mp3"/><Relationship Id="rId12" Type="http://schemas.openxmlformats.org/officeDocument/2006/relationships/audio" Target="../media/media14.mp3"/><Relationship Id="rId13" Type="http://schemas.microsoft.com/office/2007/relationships/media" Target="../media/media15.mp3"/><Relationship Id="rId14" Type="http://schemas.openxmlformats.org/officeDocument/2006/relationships/audio" Target="../media/media15.mp3"/><Relationship Id="rId15" Type="http://schemas.microsoft.com/office/2007/relationships/media" Target="../media/media16.mp3"/><Relationship Id="rId16" Type="http://schemas.openxmlformats.org/officeDocument/2006/relationships/audio" Target="../media/media16.mp3"/><Relationship Id="rId17" Type="http://schemas.microsoft.com/office/2007/relationships/media" Target="../media/media17.mp3"/><Relationship Id="rId18" Type="http://schemas.openxmlformats.org/officeDocument/2006/relationships/audio" Target="../media/media17.mp3"/><Relationship Id="rId19" Type="http://schemas.openxmlformats.org/officeDocument/2006/relationships/slideLayout" Target="../slideLayouts/slideLayout12.xml"/><Relationship Id="rId1" Type="http://schemas.microsoft.com/office/2007/relationships/media" Target="../media/media9.mp3"/><Relationship Id="rId2" Type="http://schemas.openxmlformats.org/officeDocument/2006/relationships/audio" Target="../media/media9.mp3"/><Relationship Id="rId3" Type="http://schemas.microsoft.com/office/2007/relationships/media" Target="../media/media10.mp3"/><Relationship Id="rId4" Type="http://schemas.openxmlformats.org/officeDocument/2006/relationships/audio" Target="../media/media10.mp3"/><Relationship Id="rId5" Type="http://schemas.microsoft.com/office/2007/relationships/media" Target="../media/media11.mp3"/><Relationship Id="rId6" Type="http://schemas.openxmlformats.org/officeDocument/2006/relationships/audio" Target="../media/media11.mp3"/><Relationship Id="rId7" Type="http://schemas.microsoft.com/office/2007/relationships/media" Target="../media/media12.mp3"/><Relationship Id="rId8" Type="http://schemas.openxmlformats.org/officeDocument/2006/relationships/audio" Target="../media/media12.mp3"/></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3.xml"/><Relationship Id="rId5" Type="http://schemas.openxmlformats.org/officeDocument/2006/relationships/image" Target="../media/image2.png"/><Relationship Id="rId6" Type="http://schemas.openxmlformats.org/officeDocument/2006/relationships/image" Target="../media/image4.png"/><Relationship Id="rId1" Type="http://schemas.microsoft.com/office/2007/relationships/media" Target="../media/media18.mp4"/><Relationship Id="rId2" Type="http://schemas.openxmlformats.org/officeDocument/2006/relationships/video" Target="../media/media18.mp4"/></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xml"/><Relationship Id="rId5" Type="http://schemas.openxmlformats.org/officeDocument/2006/relationships/image" Target="../media/image3.png"/><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5.xml"/><Relationship Id="rId5" Type="http://schemas.openxmlformats.org/officeDocument/2006/relationships/image" Target="../media/image3.png"/><Relationship Id="rId6" Type="http://schemas.openxmlformats.org/officeDocument/2006/relationships/image" Target="../media/image2.png"/><Relationship Id="rId1" Type="http://schemas.microsoft.com/office/2007/relationships/media" Target="../media/media2.mp3"/><Relationship Id="rId2" Type="http://schemas.openxmlformats.org/officeDocument/2006/relationships/audio" Target="../media/media2.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6.xml"/><Relationship Id="rId5" Type="http://schemas.openxmlformats.org/officeDocument/2006/relationships/image" Target="../media/image3.png"/><Relationship Id="rId6" Type="http://schemas.openxmlformats.org/officeDocument/2006/relationships/image" Target="../media/image2.png"/><Relationship Id="rId1" Type="http://schemas.microsoft.com/office/2007/relationships/media" Target="../media/media3.mp3"/><Relationship Id="rId2" Type="http://schemas.openxmlformats.org/officeDocument/2006/relationships/audio" Target="../media/media3.mp3"/></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7.xml"/><Relationship Id="rId5" Type="http://schemas.openxmlformats.org/officeDocument/2006/relationships/image" Target="../media/image2.png"/><Relationship Id="rId6" Type="http://schemas.openxmlformats.org/officeDocument/2006/relationships/image" Target="../media/image3.png"/><Relationship Id="rId1" Type="http://schemas.microsoft.com/office/2007/relationships/media" Target="../media/media4.mp3"/><Relationship Id="rId2" Type="http://schemas.openxmlformats.org/officeDocument/2006/relationships/audio" Target="../media/media4.mp3"/></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8.xml"/><Relationship Id="rId5" Type="http://schemas.openxmlformats.org/officeDocument/2006/relationships/image" Target="../media/image2.png"/><Relationship Id="rId6" Type="http://schemas.openxmlformats.org/officeDocument/2006/relationships/image" Target="../media/image3.png"/><Relationship Id="rId1" Type="http://schemas.microsoft.com/office/2007/relationships/media" Target="../media/media5.mp3"/><Relationship Id="rId2" Type="http://schemas.openxmlformats.org/officeDocument/2006/relationships/audio" Target="../media/media5.mp3"/></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9.xml"/><Relationship Id="rId5" Type="http://schemas.openxmlformats.org/officeDocument/2006/relationships/image" Target="../media/image3.png"/><Relationship Id="rId6" Type="http://schemas.openxmlformats.org/officeDocument/2006/relationships/image" Target="../media/image2.png"/><Relationship Id="rId1" Type="http://schemas.microsoft.com/office/2007/relationships/media" Target="../media/media6.mp3"/><Relationship Id="rId2" Type="http://schemas.openxmlformats.org/officeDocument/2006/relationships/audio" Target="../media/media6.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doku_neues_titelbil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26" y="0"/>
            <a:ext cx="9700752" cy="6858000"/>
          </a:xfrm>
          <a:prstGeom prst="rect">
            <a:avLst/>
          </a:prstGeom>
        </p:spPr>
      </p:pic>
      <p:sp>
        <p:nvSpPr>
          <p:cNvPr id="15363" name="Rectangle 2"/>
          <p:cNvSpPr>
            <a:spLocks noChangeArrowheads="1"/>
          </p:cNvSpPr>
          <p:nvPr/>
        </p:nvSpPr>
        <p:spPr bwMode="auto">
          <a:xfrm>
            <a:off x="272480" y="178579"/>
            <a:ext cx="5047868"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sz="2000" dirty="0" smtClean="0">
                <a:solidFill>
                  <a:srgbClr val="262626"/>
                </a:solidFill>
                <a:latin typeface="Helvetica Neue" charset="0"/>
                <a:cs typeface="Helvetica Neue" charset="0"/>
              </a:rPr>
              <a:t>Tarife 2015</a:t>
            </a:r>
            <a:endParaRPr lang="de-CH" sz="2000" dirty="0">
              <a:solidFill>
                <a:srgbClr val="262626"/>
              </a:solidFill>
              <a:latin typeface="Helvetica Neue" charset="0"/>
              <a:cs typeface="Helvetica Neue" charset="0"/>
            </a:endParaRPr>
          </a:p>
        </p:txBody>
      </p:sp>
      <p:pic>
        <p:nvPicPr>
          <p:cNvPr id="4" name="Bild 3" descr="aenderung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664" y="1628800"/>
            <a:ext cx="2880320" cy="309659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370" name="AutoShape 1"/>
          <p:cNvCxnSpPr>
            <a:cxnSpLocks noChangeShapeType="1"/>
          </p:cNvCxnSpPr>
          <p:nvPr/>
        </p:nvCxnSpPr>
        <p:spPr bwMode="auto">
          <a:xfrm rot="5400000" flipH="1" flipV="1">
            <a:off x="-2217176" y="3590759"/>
            <a:ext cx="5784570" cy="12700"/>
          </a:xfrm>
          <a:prstGeom prst="bentConnector3">
            <a:avLst>
              <a:gd name="adj1" fmla="val 87920"/>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58371" name="Oval 2"/>
          <p:cNvSpPr>
            <a:spLocks noChangeArrowheads="1"/>
          </p:cNvSpPr>
          <p:nvPr/>
        </p:nvSpPr>
        <p:spPr bwMode="auto">
          <a:xfrm>
            <a:off x="495668" y="1225569"/>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58372" name="Rectangle 3"/>
          <p:cNvSpPr>
            <a:spLocks noChangeArrowheads="1"/>
          </p:cNvSpPr>
          <p:nvPr/>
        </p:nvSpPr>
        <p:spPr bwMode="auto">
          <a:xfrm>
            <a:off x="495668" y="378761"/>
            <a:ext cx="1937052"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58373" name="Rectangle 4"/>
          <p:cNvSpPr>
            <a:spLocks noChangeArrowheads="1"/>
          </p:cNvSpPr>
          <p:nvPr/>
        </p:nvSpPr>
        <p:spPr bwMode="auto">
          <a:xfrm>
            <a:off x="495668" y="394602"/>
            <a:ext cx="5047868"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dirty="0">
                <a:solidFill>
                  <a:srgbClr val="FFFFFF"/>
                </a:solidFill>
                <a:latin typeface="Helvetica Neue" charset="0"/>
                <a:cs typeface="Helvetica Neue" charset="0"/>
              </a:rPr>
              <a:t>Medienpatronat</a:t>
            </a:r>
          </a:p>
        </p:txBody>
      </p:sp>
      <p:sp>
        <p:nvSpPr>
          <p:cNvPr id="58374" name="Rectangle 5"/>
          <p:cNvSpPr>
            <a:spLocks noChangeArrowheads="1"/>
          </p:cNvSpPr>
          <p:nvPr/>
        </p:nvSpPr>
        <p:spPr bwMode="auto">
          <a:xfrm>
            <a:off x="1013399" y="1202527"/>
            <a:ext cx="4768411" cy="208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900" b="1" dirty="0" err="1">
                <a:solidFill>
                  <a:srgbClr val="000000"/>
                </a:solidFill>
                <a:latin typeface="Helvetica Neue" charset="0"/>
                <a:cs typeface="Helvetica Neue" charset="0"/>
              </a:rPr>
              <a:t>rro</a:t>
            </a:r>
            <a:r>
              <a:rPr lang="de-CH" sz="900" dirty="0">
                <a:solidFill>
                  <a:srgbClr val="000000"/>
                </a:solidFill>
                <a:latin typeface="Helvetica Neue" charset="0"/>
                <a:cs typeface="Helvetica Neue" charset="0"/>
              </a:rPr>
              <a:t> übernimmt bei auserlesenen Anlässen das Patronat. Wir schalten für einen Event</a:t>
            </a: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Radiospots mit Sponsorennennungen und verlosen auf Wunsch des Veranstalters Eintrittskarten zu den verschiedenen Veranstaltungen. Namensnennungen von bis zu zwei Sponsoren sind möglich.</a:t>
            </a: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1000" b="1" dirty="0">
                <a:solidFill>
                  <a:srgbClr val="000000"/>
                </a:solidFill>
                <a:latin typeface="Helvetica Neue" charset="0"/>
                <a:cs typeface="Helvetica Neue" charset="0"/>
              </a:rPr>
              <a:t>Leistungen des Veranstalters:</a:t>
            </a: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Der Veranstalter erklärt sich bereit, das Logo von </a:t>
            </a:r>
            <a:r>
              <a:rPr lang="de-CH" sz="900" dirty="0" err="1">
                <a:solidFill>
                  <a:srgbClr val="000000"/>
                </a:solidFill>
                <a:latin typeface="Helvetica Neue" charset="0"/>
                <a:cs typeface="Helvetica Neue" charset="0"/>
              </a:rPr>
              <a:t>rro</a:t>
            </a:r>
            <a:r>
              <a:rPr lang="de-CH" sz="900" dirty="0">
                <a:solidFill>
                  <a:srgbClr val="000000"/>
                </a:solidFill>
                <a:latin typeface="Helvetica Neue" charset="0"/>
                <a:cs typeface="Helvetica Neue" charset="0"/>
              </a:rPr>
              <a:t> auf die Plakate, Inserate und Eintrittskarten zu drucken. </a:t>
            </a:r>
            <a:r>
              <a:rPr lang="de-CH" sz="900" dirty="0" err="1">
                <a:solidFill>
                  <a:srgbClr val="000000"/>
                </a:solidFill>
                <a:latin typeface="Helvetica Neue" charset="0"/>
                <a:cs typeface="Helvetica Neue" charset="0"/>
              </a:rPr>
              <a:t>rro</a:t>
            </a:r>
            <a:r>
              <a:rPr lang="de-CH" sz="900" dirty="0">
                <a:solidFill>
                  <a:srgbClr val="000000"/>
                </a:solidFill>
                <a:latin typeface="Helvetica Neue" charset="0"/>
                <a:cs typeface="Helvetica Neue" charset="0"/>
              </a:rPr>
              <a:t> hat mittels Displays und, falls vorhanden, mit einer Multimediapräsentation, Möglichkeiten der visuellen Nutzung am Veranstaltungsort</a:t>
            </a:r>
            <a:r>
              <a:rPr lang="de-CH" sz="900" dirty="0" smtClean="0">
                <a:solidFill>
                  <a:srgbClr val="000000"/>
                </a:solidFill>
                <a:latin typeface="Helvetica Neue" charset="0"/>
                <a:cs typeface="Helvetica Neue" charset="0"/>
              </a:rPr>
              <a:t>.</a:t>
            </a: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1000" b="1" dirty="0" smtClean="0">
                <a:solidFill>
                  <a:srgbClr val="000000"/>
                </a:solidFill>
                <a:latin typeface="Helvetica Neue" charset="0"/>
                <a:cs typeface="Helvetica Neue" charset="0"/>
              </a:rPr>
              <a:t>Leistungen</a:t>
            </a:r>
            <a:endParaRPr lang="de-CH" sz="10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sp>
        <p:nvSpPr>
          <p:cNvPr id="58379" name="Rectangle 10"/>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graphicFrame>
        <p:nvGraphicFramePr>
          <p:cNvPr id="24587" name="Group 11"/>
          <p:cNvGraphicFramePr>
            <a:graphicFrameLocks noGrp="1"/>
          </p:cNvGraphicFramePr>
          <p:nvPr>
            <p:extLst>
              <p:ext uri="{D42A27DB-BD31-4B8C-83A1-F6EECF244321}">
                <p14:modId xmlns:p14="http://schemas.microsoft.com/office/powerpoint/2010/main" val="685932490"/>
              </p:ext>
            </p:extLst>
          </p:nvPr>
        </p:nvGraphicFramePr>
        <p:xfrm>
          <a:off x="1123710" y="3140968"/>
          <a:ext cx="4158020" cy="1601542"/>
        </p:xfrm>
        <a:graphic>
          <a:graphicData uri="http://schemas.openxmlformats.org/drawingml/2006/table">
            <a:tbl>
              <a:tblPr/>
              <a:tblGrid>
                <a:gridCol w="3085789"/>
                <a:gridCol w="1072231"/>
              </a:tblGrid>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30 Radiospots à 30 Sekunden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CHF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2752.40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40 Radiospots à 30 Sekunden </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CHF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3615.85</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50 Radiospots à 30 Sekunden </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CHF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4479.30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Werbebanner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auf </a:t>
                      </a:r>
                      <a:r>
                        <a:rPr kumimoji="0" lang="de-CH" sz="900" b="0" i="0" u="none" strike="noStrike" cap="none" normalizeH="0" baseline="0" dirty="0" err="1" smtClean="0">
                          <a:ln>
                            <a:noFill/>
                          </a:ln>
                          <a:solidFill>
                            <a:srgbClr val="000000"/>
                          </a:solidFill>
                          <a:effectLst/>
                          <a:latin typeface="Helvetica Neue" charset="0"/>
                          <a:ea typeface="ＭＳ Ｐゴシック" charset="0"/>
                          <a:cs typeface="Helvetica Neue" charset="0"/>
                        </a:rPr>
                        <a:t>rro.ch</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14 Tage</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1154">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err="1">
                          <a:ln>
                            <a:noFill/>
                          </a:ln>
                          <a:solidFill>
                            <a:srgbClr val="000000"/>
                          </a:solidFill>
                          <a:effectLst/>
                          <a:latin typeface="Helvetica Neue" charset="0"/>
                          <a:ea typeface="ＭＳ Ｐゴシック" charset="0"/>
                          <a:cs typeface="Helvetica Neue" charset="0"/>
                        </a:rPr>
                        <a:t>rrotv</a:t>
                      </a: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-Spot auf unserem Oberwalliser Infokanal </a:t>
                      </a:r>
                      <a:r>
                        <a:rPr kumimoji="0" lang="de-CH" sz="900" b="0" i="0" u="none" strike="noStrike" cap="none" normalizeH="0" baseline="0" dirty="0" err="1">
                          <a:ln>
                            <a:noFill/>
                          </a:ln>
                          <a:solidFill>
                            <a:srgbClr val="000000"/>
                          </a:solidFill>
                          <a:effectLst/>
                          <a:latin typeface="Helvetica Neue" charset="0"/>
                          <a:ea typeface="ＭＳ Ｐゴシック" charset="0"/>
                          <a:cs typeface="Helvetica Neue" charset="0"/>
                        </a:rPr>
                        <a:t>rrotv</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14 Tage</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bl>
          </a:graphicData>
        </a:graphic>
      </p:graphicFrame>
      <p:pic>
        <p:nvPicPr>
          <p:cNvPr id="15" name="Bild 14" descr="aenderung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pic>
        <p:nvPicPr>
          <p:cNvPr id="2" name="Medienpatronat.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3800872" y="3202378"/>
            <a:ext cx="200147" cy="191618"/>
          </a:xfrm>
          <a:prstGeom prst="rect">
            <a:avLst/>
          </a:prstGeom>
        </p:spPr>
      </p:pic>
      <p:cxnSp>
        <p:nvCxnSpPr>
          <p:cNvPr id="16" name="AutoShape 93"/>
          <p:cNvCxnSpPr>
            <a:cxnSpLocks noChangeShapeType="1"/>
          </p:cNvCxnSpPr>
          <p:nvPr/>
        </p:nvCxnSpPr>
        <p:spPr bwMode="auto">
          <a:xfrm>
            <a:off x="665006" y="6470344"/>
            <a:ext cx="6541327" cy="12700"/>
          </a:xfrm>
          <a:prstGeom prst="bentConnector3">
            <a:avLst>
              <a:gd name="adj1" fmla="val 307"/>
            </a:avLst>
          </a:prstGeom>
          <a:noFill/>
          <a:ln w="9360">
            <a:solidFill>
              <a:srgbClr val="CCCCCC"/>
            </a:solidFill>
            <a:round/>
            <a:headEnd/>
            <a:tailEnd/>
          </a:ln>
          <a:extLst>
            <a:ext uri="{909E8E84-426E-40dd-AFC4-6F175D3DCCD1}">
              <a14:hiddenFill xmlns:a14="http://schemas.microsoft.com/office/drawing/2010/main">
                <a:noFill/>
              </a14:hiddenFill>
            </a:ext>
          </a:extLst>
        </p:spPr>
      </p:cxnSp>
      <p:cxnSp>
        <p:nvCxnSpPr>
          <p:cNvPr id="17" name="AutoShape 95"/>
          <p:cNvCxnSpPr>
            <a:cxnSpLocks noChangeShapeType="1"/>
          </p:cNvCxnSpPr>
          <p:nvPr/>
        </p:nvCxnSpPr>
        <p:spPr bwMode="auto">
          <a:xfrm rot="5400000" flipH="1" flipV="1">
            <a:off x="6941482" y="6216165"/>
            <a:ext cx="517001" cy="12700"/>
          </a:xfrm>
          <a:prstGeom prst="bentConnector3">
            <a:avLst>
              <a:gd name="adj1" fmla="val 97714"/>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18" name="Oval 192"/>
          <p:cNvSpPr>
            <a:spLocks noChangeArrowheads="1"/>
          </p:cNvSpPr>
          <p:nvPr/>
        </p:nvSpPr>
        <p:spPr bwMode="auto">
          <a:xfrm>
            <a:off x="7025561" y="5722532"/>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19" name="Rectangle 195"/>
          <p:cNvSpPr>
            <a:spLocks noChangeArrowheads="1"/>
          </p:cNvSpPr>
          <p:nvPr/>
        </p:nvSpPr>
        <p:spPr bwMode="auto">
          <a:xfrm>
            <a:off x="7466305" y="5725806"/>
            <a:ext cx="2463631"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Die Kosten verstehen sich exkl. 8% MwSt.</a:t>
            </a:r>
          </a:p>
          <a:p>
            <a:pPr>
              <a:lnSpc>
                <a:spcPct val="100000"/>
              </a:lnSpc>
              <a:tabLst>
                <a:tab pos="664902" algn="l"/>
                <a:tab pos="1329804" algn="l"/>
                <a:tab pos="1994706" algn="l"/>
              </a:tabLst>
            </a:pPr>
            <a:endParaRPr lang="de-CH" sz="1300" dirty="0">
              <a:solidFill>
                <a:srgbClr val="000000"/>
              </a:solidFill>
            </a:endParaRPr>
          </a:p>
        </p:txBody>
      </p:sp>
      <p:sp>
        <p:nvSpPr>
          <p:cNvPr id="20" name="Rectangle 50"/>
          <p:cNvSpPr>
            <a:spLocks noChangeArrowheads="1"/>
          </p:cNvSpPr>
          <p:nvPr/>
        </p:nvSpPr>
        <p:spPr bwMode="auto">
          <a:xfrm>
            <a:off x="2530434" y="376227"/>
            <a:ext cx="2506236" cy="478130"/>
          </a:xfrm>
          <a:prstGeom prst="rect">
            <a:avLst/>
          </a:prstGeom>
          <a:solidFill>
            <a:srgbClr val="F3F3F3"/>
          </a:solidFill>
          <a:ln w="9525">
            <a:solidFill>
              <a:srgbClr val="A6A6A6"/>
            </a:solidFill>
            <a:round/>
            <a:headEnd/>
            <a:tailEnd/>
          </a:ln>
          <a:extLst/>
        </p:spPr>
        <p:txBody>
          <a:bodyPr wrap="none" lIns="83988" tIns="41994" rIns="83988" bIns="41994" anchor="ctr"/>
          <a:lstStyle/>
          <a:p>
            <a:endParaRPr lang="de-DE" dirty="0"/>
          </a:p>
        </p:txBody>
      </p:sp>
      <p:sp>
        <p:nvSpPr>
          <p:cNvPr id="21" name="Rectangle 53"/>
          <p:cNvSpPr>
            <a:spLocks noChangeArrowheads="1"/>
          </p:cNvSpPr>
          <p:nvPr/>
        </p:nvSpPr>
        <p:spPr bwMode="auto">
          <a:xfrm>
            <a:off x="2495592" y="316032"/>
            <a:ext cx="2541078" cy="60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Lst>
            </a:pPr>
            <a:r>
              <a:rPr lang="de-CH" sz="1000" b="1" dirty="0" smtClean="0">
                <a:solidFill>
                  <a:srgbClr val="B61526"/>
                </a:solidFill>
                <a:latin typeface="Helvetica Neue" charset="0"/>
                <a:cs typeface="Helvetica Neue" charset="0"/>
              </a:rPr>
              <a:t>Dieses Angebot wird gleichzeitig in allen </a:t>
            </a:r>
            <a:r>
              <a:rPr lang="de-CH" sz="1000" b="1" dirty="0" err="1" smtClean="0">
                <a:solidFill>
                  <a:srgbClr val="B61526"/>
                </a:solidFill>
                <a:latin typeface="Helvetica Neue" charset="0"/>
                <a:cs typeface="Helvetica Neue" charset="0"/>
              </a:rPr>
              <a:t>rro</a:t>
            </a:r>
            <a:r>
              <a:rPr lang="de-CH" sz="1000" b="1" dirty="0" smtClean="0">
                <a:solidFill>
                  <a:srgbClr val="B61526"/>
                </a:solidFill>
                <a:latin typeface="Helvetica Neue" charset="0"/>
                <a:cs typeface="Helvetica Neue" charset="0"/>
              </a:rPr>
              <a:t> Radioprogrammen gesendet.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par>
              <p:cTn id="2" fill="hold" nodeType="interactiveSeq">
                <p:childTnLst>
                  <p:par>
                    <p:cTn id="3" fill="hold">
                      <p:childTnLst>
                        <p:par>
                          <p:cTn id="4" fill="hold">
                            <p:stCondLst>
                              <p:cond delay="0"/>
                            </p:stCondLst>
                            <p:childTnLst>
                              <p:par>
                                <p:cTn id="5" presetClass="mediacall" fill="hold" nodeType="clickEffect">
                                  <p:stCondLst>
                                    <p:cond delay="0"/>
                                  </p:stCondLst>
                                  <p:childTnLst>
                                    <p:par>
                                      <p:cTn id="6"/>
                                    </p:par>
                                  </p:childTnLst>
                                </p:cTn>
                              </p:par>
                            </p:childTnLst>
                          </p:cTn>
                        </p:par>
                      </p:childTnLst>
                    </p:cTn>
                  </p:par>
                </p:childTnLst>
              </p:cTn>
            </p:par>
            <p:seq concurrent="1" nextAc="seek">
              <p:cTn id="7" dur="0" nodeType="mainSeq"/>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902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AutoShape 7"/>
          <p:cNvCxnSpPr>
            <a:cxnSpLocks noChangeShapeType="1"/>
          </p:cNvCxnSpPr>
          <p:nvPr/>
        </p:nvCxnSpPr>
        <p:spPr bwMode="auto">
          <a:xfrm rot="5400000" flipH="1" flipV="1">
            <a:off x="-2251791" y="3534918"/>
            <a:ext cx="5883344" cy="12909"/>
          </a:xfrm>
          <a:prstGeom prst="bentConnector3">
            <a:avLst>
              <a:gd name="adj1" fmla="val 88642"/>
            </a:avLst>
          </a:prstGeom>
          <a:noFill/>
          <a:ln w="9360">
            <a:solidFill>
              <a:srgbClr val="CCCCCC"/>
            </a:solidFill>
            <a:round/>
            <a:headEnd/>
            <a:tailEnd/>
          </a:ln>
          <a:extLst>
            <a:ext uri="{909E8E84-426E-40dd-AFC4-6F175D3DCCD1}">
              <a14:hiddenFill xmlns:a14="http://schemas.microsoft.com/office/drawing/2010/main">
                <a:noFill/>
              </a14:hiddenFill>
            </a:ext>
          </a:extLst>
        </p:spPr>
      </p:cxnSp>
      <p:pic>
        <p:nvPicPr>
          <p:cNvPr id="14" name="Bild 13" descr="aenderung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sp>
        <p:nvSpPr>
          <p:cNvPr id="60419" name="Rectangle 2"/>
          <p:cNvSpPr>
            <a:spLocks noChangeArrowheads="1"/>
          </p:cNvSpPr>
          <p:nvPr/>
        </p:nvSpPr>
        <p:spPr bwMode="auto">
          <a:xfrm>
            <a:off x="495669" y="378761"/>
            <a:ext cx="1577012"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60420" name="Rectangle 3"/>
          <p:cNvSpPr>
            <a:spLocks noChangeArrowheads="1"/>
          </p:cNvSpPr>
          <p:nvPr/>
        </p:nvSpPr>
        <p:spPr bwMode="auto">
          <a:xfrm>
            <a:off x="1013399" y="1052736"/>
            <a:ext cx="4768411" cy="254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Das Wochenspiel auf </a:t>
            </a:r>
            <a:r>
              <a:rPr lang="de-CH" sz="900" b="1" dirty="0">
                <a:solidFill>
                  <a:srgbClr val="000000"/>
                </a:solidFill>
                <a:latin typeface="Helvetica Neue" charset="0"/>
                <a:cs typeface="Helvetica Neue" charset="0"/>
              </a:rPr>
              <a:t>Radio </a:t>
            </a:r>
            <a:r>
              <a:rPr lang="de-CH" sz="900" b="1"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die Werbeplattform für die kommerzielle Nutzung eines interaktiven Sendegefässes, welches während einer Woche (Montag-Freitag) zur besten Sendezeit ausgestrahlt wird. Damit sensibilisieren Sie die Bevölkerung im Wallis und machen interaktiv auf sich aufmerksam.</a:t>
            </a: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1000" b="1" dirty="0" smtClean="0">
                <a:solidFill>
                  <a:srgbClr val="000000"/>
                </a:solidFill>
                <a:latin typeface="Helvetica Neue" charset="0"/>
                <a:cs typeface="Helvetica Neue" charset="0"/>
              </a:rPr>
              <a:t>Leistungen </a:t>
            </a:r>
            <a:r>
              <a:rPr lang="de-CH" sz="1000" b="1" dirty="0" err="1" smtClean="0">
                <a:solidFill>
                  <a:srgbClr val="000000"/>
                </a:solidFill>
                <a:latin typeface="Helvetica Neue" charset="0"/>
                <a:cs typeface="Helvetica Neue" charset="0"/>
              </a:rPr>
              <a:t>rro</a:t>
            </a:r>
            <a:endParaRPr lang="de-CH" sz="1000" b="1" dirty="0" smtClean="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20 Hinweistrailer mit Sponsorennennung im </a:t>
            </a:r>
            <a:r>
              <a:rPr lang="de-CH" sz="900" dirty="0" smtClean="0">
                <a:solidFill>
                  <a:srgbClr val="000000"/>
                </a:solidFill>
                <a:latin typeface="Helvetica Neue" charset="0"/>
                <a:cs typeface="Helvetica Neue" charset="0"/>
              </a:rPr>
              <a:t>Vorfeld</a:t>
            </a:r>
          </a:p>
          <a:p>
            <a:pPr>
              <a:lnSpc>
                <a:spcPct val="115000"/>
              </a:lnSpc>
              <a:tabLst>
                <a:tab pos="664902" algn="l"/>
                <a:tab pos="1329804" algn="l"/>
                <a:tab pos="1994706" algn="l"/>
                <a:tab pos="2659609" algn="l"/>
                <a:tab pos="3324511" algn="l"/>
                <a:tab pos="3989413" algn="l"/>
                <a:tab pos="4654315" algn="l"/>
              </a:tabLst>
            </a:pPr>
            <a:r>
              <a:rPr lang="de-CH" sz="900" dirty="0" smtClean="0">
                <a:solidFill>
                  <a:srgbClr val="000000"/>
                </a:solidFill>
                <a:latin typeface="Helvetica Neue" charset="0"/>
                <a:cs typeface="Helvetica Neue" charset="0"/>
              </a:rPr>
              <a:t>10 </a:t>
            </a:r>
            <a:r>
              <a:rPr lang="de-CH" sz="900" dirty="0" err="1" smtClean="0">
                <a:solidFill>
                  <a:srgbClr val="000000"/>
                </a:solidFill>
                <a:latin typeface="Helvetica Neue" charset="0"/>
                <a:cs typeface="Helvetica Neue" charset="0"/>
              </a:rPr>
              <a:t>Spieltraiiler</a:t>
            </a:r>
            <a:r>
              <a:rPr lang="de-CH" sz="900" dirty="0" smtClean="0">
                <a:solidFill>
                  <a:srgbClr val="000000"/>
                </a:solidFill>
                <a:latin typeface="Helvetica Neue" charset="0"/>
                <a:cs typeface="Helvetica Neue" charset="0"/>
              </a:rPr>
              <a:t> während der Spielwoche</a:t>
            </a:r>
          </a:p>
          <a:p>
            <a:pPr>
              <a:lnSpc>
                <a:spcPct val="115000"/>
              </a:lnSpc>
              <a:tabLst>
                <a:tab pos="664902" algn="l"/>
                <a:tab pos="1329804" algn="l"/>
                <a:tab pos="1994706" algn="l"/>
                <a:tab pos="2659609" algn="l"/>
                <a:tab pos="3324511" algn="l"/>
                <a:tab pos="3989413" algn="l"/>
                <a:tab pos="4654315" algn="l"/>
              </a:tabLst>
            </a:pPr>
            <a:r>
              <a:rPr lang="de-CH" sz="900" dirty="0" smtClean="0">
                <a:solidFill>
                  <a:srgbClr val="000000"/>
                </a:solidFill>
                <a:latin typeface="Helvetica Neue" charset="0"/>
                <a:cs typeface="Helvetica Neue" charset="0"/>
              </a:rPr>
              <a:t>15 Hinweistrailer während der Spielwoche</a:t>
            </a:r>
          </a:p>
          <a:p>
            <a:pPr>
              <a:lnSpc>
                <a:spcPct val="115000"/>
              </a:lnSpc>
              <a:tabLst>
                <a:tab pos="664902" algn="l"/>
                <a:tab pos="1329804" algn="l"/>
                <a:tab pos="1994706" algn="l"/>
                <a:tab pos="2659609" algn="l"/>
                <a:tab pos="3324511" algn="l"/>
                <a:tab pos="3989413" algn="l"/>
                <a:tab pos="4654315" algn="l"/>
              </a:tabLst>
            </a:pPr>
            <a:r>
              <a:rPr lang="de-CH" sz="900" dirty="0" smtClean="0">
                <a:solidFill>
                  <a:srgbClr val="000000"/>
                </a:solidFill>
                <a:latin typeface="Helvetica Neue" charset="0"/>
                <a:cs typeface="Helvetica Neue" charset="0"/>
              </a:rPr>
              <a:t>Werbebanner </a:t>
            </a:r>
            <a:r>
              <a:rPr lang="de-CH" sz="900" dirty="0">
                <a:solidFill>
                  <a:srgbClr val="000000"/>
                </a:solidFill>
                <a:latin typeface="Helvetica Neue" charset="0"/>
                <a:cs typeface="Helvetica Neue" charset="0"/>
              </a:rPr>
              <a:t>für 7</a:t>
            </a:r>
            <a:r>
              <a:rPr lang="de-CH" sz="900" dirty="0" smtClean="0">
                <a:solidFill>
                  <a:srgbClr val="000000"/>
                </a:solidFill>
                <a:latin typeface="Helvetica Neue" charset="0"/>
                <a:cs typeface="Helvetica Neue" charset="0"/>
              </a:rPr>
              <a:t> </a:t>
            </a:r>
            <a:r>
              <a:rPr lang="de-CH" sz="900" dirty="0">
                <a:solidFill>
                  <a:srgbClr val="000000"/>
                </a:solidFill>
                <a:latin typeface="Helvetica Neue" charset="0"/>
                <a:cs typeface="Helvetica Neue" charset="0"/>
              </a:rPr>
              <a:t>Tage auf </a:t>
            </a:r>
            <a:r>
              <a:rPr lang="de-CH" sz="900" dirty="0" err="1">
                <a:solidFill>
                  <a:srgbClr val="000000"/>
                </a:solidFill>
                <a:latin typeface="Helvetica Neue" charset="0"/>
                <a:cs typeface="Helvetica Neue" charset="0"/>
              </a:rPr>
              <a:t>rro.ch</a:t>
            </a: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900" dirty="0" err="1">
                <a:solidFill>
                  <a:srgbClr val="000000"/>
                </a:solidFill>
                <a:latin typeface="Helvetica Neue" charset="0"/>
                <a:cs typeface="Helvetica Neue" charset="0"/>
              </a:rPr>
              <a:t>rrotv</a:t>
            </a:r>
            <a:r>
              <a:rPr lang="de-CH" sz="900" dirty="0">
                <a:solidFill>
                  <a:srgbClr val="000000"/>
                </a:solidFill>
                <a:latin typeface="Helvetica Neue" charset="0"/>
                <a:cs typeface="Helvetica Neue" charset="0"/>
              </a:rPr>
              <a:t>-Spot für 7</a:t>
            </a:r>
            <a:r>
              <a:rPr lang="de-CH" sz="900" dirty="0" smtClean="0">
                <a:solidFill>
                  <a:srgbClr val="000000"/>
                </a:solidFill>
                <a:latin typeface="Helvetica Neue" charset="0"/>
                <a:cs typeface="Helvetica Neue" charset="0"/>
              </a:rPr>
              <a:t> Tage</a:t>
            </a:r>
          </a:p>
          <a:p>
            <a:pPr>
              <a:lnSpc>
                <a:spcPct val="115000"/>
              </a:lnSpc>
              <a:tabLst>
                <a:tab pos="664902" algn="l"/>
                <a:tab pos="1329804" algn="l"/>
                <a:tab pos="1994706" algn="l"/>
                <a:tab pos="2659609" algn="l"/>
                <a:tab pos="3324511" algn="l"/>
                <a:tab pos="3989413" algn="l"/>
                <a:tab pos="4654315" algn="l"/>
              </a:tabLst>
            </a:pPr>
            <a:r>
              <a:rPr lang="de-CH" sz="900" dirty="0" smtClean="0">
                <a:solidFill>
                  <a:srgbClr val="000000"/>
                </a:solidFill>
                <a:latin typeface="Helvetica Neue" charset="0"/>
                <a:cs typeface="Helvetica Neue" charset="0"/>
              </a:rPr>
              <a:t>Platzierung der Trailer erfolgt durch </a:t>
            </a:r>
            <a:r>
              <a:rPr lang="de-CH" sz="900" dirty="0" err="1" smtClean="0">
                <a:solidFill>
                  <a:srgbClr val="000000"/>
                </a:solidFill>
                <a:latin typeface="Helvetica Neue" charset="0"/>
                <a:cs typeface="Helvetica Neue" charset="0"/>
              </a:rPr>
              <a:t>rro</a:t>
            </a:r>
            <a:endParaRPr lang="de-CH" sz="900" dirty="0" smtClean="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smtClean="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1000" b="1" dirty="0" smtClean="0">
                <a:solidFill>
                  <a:srgbClr val="000000"/>
                </a:solidFill>
                <a:latin typeface="Helvetica Neue" charset="0"/>
                <a:cs typeface="Helvetica Neue" charset="0"/>
              </a:rPr>
              <a:t>Leistungen Sponsor</a:t>
            </a:r>
            <a:endParaRPr lang="de-CH" sz="10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900" dirty="0" smtClean="0">
                <a:solidFill>
                  <a:srgbClr val="000000"/>
                </a:solidFill>
                <a:latin typeface="Helvetica Neue" charset="0"/>
                <a:cs typeface="Helvetica Neue" charset="0"/>
              </a:rPr>
              <a:t>Es werden attraktive Preise zur Verfügung gestellt</a:t>
            </a: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1000" b="1" dirty="0">
                <a:solidFill>
                  <a:srgbClr val="000000"/>
                </a:solidFill>
                <a:latin typeface="Helvetica Neue" charset="0"/>
                <a:cs typeface="Helvetica Neue" charset="0"/>
              </a:rPr>
              <a:t>Kosten</a:t>
            </a: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CHF </a:t>
            </a:r>
            <a:r>
              <a:rPr lang="de-CH" sz="900" dirty="0" smtClean="0">
                <a:solidFill>
                  <a:srgbClr val="000000"/>
                </a:solidFill>
                <a:latin typeface="Helvetica Neue" charset="0"/>
                <a:cs typeface="Helvetica Neue" charset="0"/>
              </a:rPr>
              <a:t>1500.- pro Spiel für 45 Hinweis- und Spieltrailer</a:t>
            </a:r>
          </a:p>
          <a:p>
            <a:pPr>
              <a:lnSpc>
                <a:spcPct val="115000"/>
              </a:lnSpc>
              <a:tabLst>
                <a:tab pos="664902" algn="l"/>
                <a:tab pos="1329804" algn="l"/>
                <a:tab pos="1994706" algn="l"/>
                <a:tab pos="2659609" algn="l"/>
                <a:tab pos="3324511" algn="l"/>
                <a:tab pos="3989413" algn="l"/>
                <a:tab pos="4654315" algn="l"/>
              </a:tabLst>
            </a:pPr>
            <a:r>
              <a:rPr lang="de-CH" sz="900" dirty="0" smtClean="0">
                <a:solidFill>
                  <a:srgbClr val="000000"/>
                </a:solidFill>
                <a:latin typeface="Helvetica Neue" charset="0"/>
                <a:cs typeface="Helvetica Neue" charset="0"/>
              </a:rPr>
              <a:t>CHF   400.- Pauschal für die Produktion</a:t>
            </a: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sp>
        <p:nvSpPr>
          <p:cNvPr id="60421" name="Oval 4"/>
          <p:cNvSpPr>
            <a:spLocks noChangeArrowheads="1"/>
          </p:cNvSpPr>
          <p:nvPr/>
        </p:nvSpPr>
        <p:spPr bwMode="auto">
          <a:xfrm>
            <a:off x="514987" y="1107339"/>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60422" name="Rectangle 5"/>
          <p:cNvSpPr>
            <a:spLocks noChangeArrowheads="1"/>
          </p:cNvSpPr>
          <p:nvPr/>
        </p:nvSpPr>
        <p:spPr bwMode="auto">
          <a:xfrm>
            <a:off x="495668" y="394602"/>
            <a:ext cx="5047868"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dirty="0">
                <a:solidFill>
                  <a:srgbClr val="FFFFFF"/>
                </a:solidFill>
                <a:latin typeface="Helvetica Neue" charset="0"/>
                <a:cs typeface="Helvetica Neue" charset="0"/>
              </a:rPr>
              <a:t>Spiel auf </a:t>
            </a:r>
            <a:r>
              <a:rPr lang="de-CH" dirty="0" err="1">
                <a:solidFill>
                  <a:srgbClr val="FFFFFF"/>
                </a:solidFill>
                <a:latin typeface="Helvetica Neue" charset="0"/>
                <a:cs typeface="Helvetica Neue" charset="0"/>
              </a:rPr>
              <a:t>rro</a:t>
            </a:r>
            <a:endParaRPr lang="de-CH" dirty="0">
              <a:solidFill>
                <a:srgbClr val="FFFFFF"/>
              </a:solidFill>
              <a:latin typeface="Helvetica Neue" charset="0"/>
              <a:cs typeface="Helvetica Neue" charset="0"/>
            </a:endParaRPr>
          </a:p>
        </p:txBody>
      </p:sp>
      <p:sp>
        <p:nvSpPr>
          <p:cNvPr id="60427" name="Rectangle 10"/>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pic>
        <p:nvPicPr>
          <p:cNvPr id="2" name="Spiel Trailer.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4034658" y="2123975"/>
            <a:ext cx="200147" cy="191618"/>
          </a:xfrm>
          <a:prstGeom prst="rect">
            <a:avLst/>
          </a:prstGeom>
        </p:spPr>
      </p:pic>
      <p:cxnSp>
        <p:nvCxnSpPr>
          <p:cNvPr id="16" name="AutoShape 93"/>
          <p:cNvCxnSpPr>
            <a:cxnSpLocks noChangeShapeType="1"/>
          </p:cNvCxnSpPr>
          <p:nvPr/>
        </p:nvCxnSpPr>
        <p:spPr bwMode="auto">
          <a:xfrm>
            <a:off x="665006" y="6470344"/>
            <a:ext cx="6541327" cy="12700"/>
          </a:xfrm>
          <a:prstGeom prst="bentConnector3">
            <a:avLst>
              <a:gd name="adj1" fmla="val 307"/>
            </a:avLst>
          </a:prstGeom>
          <a:noFill/>
          <a:ln w="9360">
            <a:solidFill>
              <a:srgbClr val="CCCCCC"/>
            </a:solidFill>
            <a:round/>
            <a:headEnd/>
            <a:tailEnd/>
          </a:ln>
          <a:extLst>
            <a:ext uri="{909E8E84-426E-40dd-AFC4-6F175D3DCCD1}">
              <a14:hiddenFill xmlns:a14="http://schemas.microsoft.com/office/drawing/2010/main">
                <a:noFill/>
              </a14:hiddenFill>
            </a:ext>
          </a:extLst>
        </p:spPr>
      </p:cxnSp>
      <p:cxnSp>
        <p:nvCxnSpPr>
          <p:cNvPr id="17" name="AutoShape 95"/>
          <p:cNvCxnSpPr>
            <a:cxnSpLocks noChangeShapeType="1"/>
          </p:cNvCxnSpPr>
          <p:nvPr/>
        </p:nvCxnSpPr>
        <p:spPr bwMode="auto">
          <a:xfrm rot="5400000" flipH="1" flipV="1">
            <a:off x="6941482" y="6216165"/>
            <a:ext cx="517001" cy="12700"/>
          </a:xfrm>
          <a:prstGeom prst="bentConnector3">
            <a:avLst>
              <a:gd name="adj1" fmla="val 97714"/>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18" name="Oval 192"/>
          <p:cNvSpPr>
            <a:spLocks noChangeArrowheads="1"/>
          </p:cNvSpPr>
          <p:nvPr/>
        </p:nvSpPr>
        <p:spPr bwMode="auto">
          <a:xfrm>
            <a:off x="7025561" y="5722532"/>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20" name="Rectangle 195"/>
          <p:cNvSpPr>
            <a:spLocks noChangeArrowheads="1"/>
          </p:cNvSpPr>
          <p:nvPr/>
        </p:nvSpPr>
        <p:spPr bwMode="auto">
          <a:xfrm>
            <a:off x="7466305" y="5725806"/>
            <a:ext cx="2463631"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Die Kosten verstehen sich exkl. 8% MwSt.</a:t>
            </a:r>
          </a:p>
          <a:p>
            <a:pPr>
              <a:lnSpc>
                <a:spcPct val="100000"/>
              </a:lnSpc>
              <a:tabLst>
                <a:tab pos="664902" algn="l"/>
                <a:tab pos="1329804" algn="l"/>
                <a:tab pos="1994706" algn="l"/>
              </a:tabLst>
            </a:pPr>
            <a:endParaRPr lang="de-CH" sz="1300" dirty="0">
              <a:solidFill>
                <a:srgbClr val="00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par>
              <p:cTn id="2" fill="hold" nodeType="interactiveSeq">
                <p:childTnLst>
                  <p:par>
                    <p:cTn id="3" fill="hold">
                      <p:childTnLst>
                        <p:par>
                          <p:cTn id="4" fill="hold">
                            <p:stCondLst>
                              <p:cond delay="0"/>
                            </p:stCondLst>
                            <p:childTnLst>
                              <p:par>
                                <p:cTn id="5" presetClass="mediacall" fill="hold" nodeType="clickEffect">
                                  <p:stCondLst>
                                    <p:cond delay="0"/>
                                  </p:stCondLst>
                                  <p:childTnLst>
                                    <p:par>
                                      <p:cTn id="6"/>
                                    </p:par>
                                  </p:childTnLst>
                                </p:cTn>
                              </p:par>
                            </p:childTnLst>
                          </p:cTn>
                        </p:par>
                      </p:childTnLst>
                    </p:cTn>
                  </p:par>
                </p:childTnLst>
              </p:cTn>
            </p:par>
            <p:seq concurrent="1" nextAc="seek">
              <p:cTn id="7" dur="0" nodeType="mainSeq"/>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8870"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466" name="AutoShape 1"/>
          <p:cNvCxnSpPr>
            <a:cxnSpLocks noChangeShapeType="1"/>
          </p:cNvCxnSpPr>
          <p:nvPr/>
        </p:nvCxnSpPr>
        <p:spPr bwMode="auto">
          <a:xfrm rot="5400000" flipH="1" flipV="1">
            <a:off x="323699" y="1074494"/>
            <a:ext cx="688110" cy="12700"/>
          </a:xfrm>
          <a:prstGeom prst="bentConnector3">
            <a:avLst>
              <a:gd name="adj1" fmla="val 39675"/>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62467" name="Oval 2"/>
          <p:cNvSpPr>
            <a:spLocks noChangeArrowheads="1"/>
          </p:cNvSpPr>
          <p:nvPr/>
        </p:nvSpPr>
        <p:spPr bwMode="auto">
          <a:xfrm>
            <a:off x="495668" y="1087315"/>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62470" name="Rectangle 5"/>
          <p:cNvSpPr>
            <a:spLocks noChangeArrowheads="1"/>
          </p:cNvSpPr>
          <p:nvPr/>
        </p:nvSpPr>
        <p:spPr bwMode="auto">
          <a:xfrm>
            <a:off x="1013398" y="1065712"/>
            <a:ext cx="2865165" cy="300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r>
              <a:rPr lang="de-CH" sz="1000" b="1" dirty="0" err="1" smtClean="0"/>
              <a:t>rro</a:t>
            </a:r>
            <a:r>
              <a:rPr lang="de-CH" sz="1000" dirty="0"/>
              <a:t> bietet eine Vielzahl von neuen </a:t>
            </a:r>
            <a:r>
              <a:rPr lang="de-CH" sz="1000" dirty="0" err="1"/>
              <a:t>Sponsoringmöglichkeiten</a:t>
            </a:r>
            <a:r>
              <a:rPr lang="de-CH" sz="1000" dirty="0"/>
              <a:t>. Wir beraten Sie gerne über die genauen Auftrittsmöglichkeiten bei einer auf Ihre Zielgruppe ausgerichtete Rubrik oder Sendung. Im Unterschied zum Spot steht beim Sponsoring nicht die werbende Aussage, sondern Imagewerbung im Vordergrund. Da pro Rubrik oder Sendung jeweils nur ein Sponsor vertreten ist, geniesst dieser Auftritt aufgrund seiner Exklusivität grosse Beachtung</a:t>
            </a:r>
            <a:r>
              <a:rPr lang="de-CH" sz="1000" dirty="0" smtClean="0"/>
              <a:t>.</a:t>
            </a:r>
          </a:p>
          <a:p>
            <a:endParaRPr lang="de-DE" sz="900" dirty="0"/>
          </a:p>
          <a:p>
            <a:pPr>
              <a:lnSpc>
                <a:spcPct val="115000"/>
              </a:lnSpc>
              <a:tabLst>
                <a:tab pos="664902" algn="l"/>
                <a:tab pos="1329804" algn="l"/>
                <a:tab pos="1994706" algn="l"/>
                <a:tab pos="2659609" algn="l"/>
              </a:tabLst>
            </a:pPr>
            <a:r>
              <a:rPr lang="de-CH" sz="700" dirty="0" smtClean="0">
                <a:solidFill>
                  <a:srgbClr val="000000"/>
                </a:solidFill>
                <a:latin typeface="Helvetica Neue" charset="0"/>
                <a:cs typeface="Helvetica Neue" charset="0"/>
              </a:rPr>
              <a:t>*</a:t>
            </a:r>
            <a:r>
              <a:rPr lang="de-CH" sz="700" dirty="0">
                <a:solidFill>
                  <a:srgbClr val="000000"/>
                </a:solidFill>
                <a:latin typeface="Helvetica Neue" charset="0"/>
                <a:cs typeface="Helvetica Neue" charset="0"/>
              </a:rPr>
              <a:t>NN </a:t>
            </a:r>
            <a:r>
              <a:rPr lang="de-CH" sz="700" dirty="0" smtClean="0">
                <a:solidFill>
                  <a:srgbClr val="000000"/>
                </a:solidFill>
                <a:latin typeface="Helvetica Neue" charset="0"/>
                <a:cs typeface="Helvetica Neue" charset="0"/>
              </a:rPr>
              <a:t>Namensnennungen</a:t>
            </a:r>
          </a:p>
          <a:p>
            <a:pPr>
              <a:lnSpc>
                <a:spcPct val="115000"/>
              </a:lnSpc>
              <a:tabLst>
                <a:tab pos="664902" algn="l"/>
                <a:tab pos="1329804" algn="l"/>
                <a:tab pos="1994706" algn="l"/>
                <a:tab pos="2659609" algn="l"/>
              </a:tabLst>
            </a:pPr>
            <a:r>
              <a:rPr lang="de-CH" sz="700" dirty="0">
                <a:latin typeface="Helvetica Neue" charset="0"/>
                <a:cs typeface="Helvetica Neue" charset="0"/>
              </a:rPr>
              <a:t>**Achtung: Die Mindestbuchungsdauer für dieses Angebot beträgt </a:t>
            </a:r>
            <a:r>
              <a:rPr lang="de-CH" sz="700" dirty="0" smtClean="0">
                <a:latin typeface="Helvetica Neue" charset="0"/>
                <a:cs typeface="Helvetica Neue" charset="0"/>
              </a:rPr>
              <a:t>    </a:t>
            </a:r>
          </a:p>
          <a:p>
            <a:pPr>
              <a:lnSpc>
                <a:spcPct val="115000"/>
              </a:lnSpc>
              <a:tabLst>
                <a:tab pos="664902" algn="l"/>
                <a:tab pos="1329804" algn="l"/>
                <a:tab pos="1994706" algn="l"/>
                <a:tab pos="2659609" algn="l"/>
              </a:tabLst>
            </a:pPr>
            <a:r>
              <a:rPr lang="de-CH" sz="700" dirty="0">
                <a:latin typeface="Helvetica Neue" charset="0"/>
                <a:cs typeface="Helvetica Neue" charset="0"/>
              </a:rPr>
              <a:t> </a:t>
            </a:r>
            <a:r>
              <a:rPr lang="de-CH" sz="700" dirty="0" smtClean="0">
                <a:latin typeface="Helvetica Neue" charset="0"/>
                <a:cs typeface="Helvetica Neue" charset="0"/>
              </a:rPr>
              <a:t> ein </a:t>
            </a:r>
            <a:r>
              <a:rPr lang="de-CH" sz="700" dirty="0">
                <a:latin typeface="Helvetica Neue" charset="0"/>
                <a:cs typeface="Helvetica Neue" charset="0"/>
              </a:rPr>
              <a:t>Monat</a:t>
            </a:r>
          </a:p>
          <a:p>
            <a:pPr>
              <a:lnSpc>
                <a:spcPct val="115000"/>
              </a:lnSpc>
              <a:tabLst>
                <a:tab pos="664902" algn="l"/>
                <a:tab pos="1329804" algn="l"/>
                <a:tab pos="1994706" algn="l"/>
                <a:tab pos="2659609" algn="l"/>
              </a:tabLst>
            </a:pPr>
            <a:endParaRPr lang="de-CH" sz="700" dirty="0">
              <a:solidFill>
                <a:srgbClr val="000000"/>
              </a:solidFill>
              <a:latin typeface="Helvetica Neue" charset="0"/>
              <a:cs typeface="Helvetica Neue" charset="0"/>
            </a:endParaRPr>
          </a:p>
        </p:txBody>
      </p:sp>
      <p:graphicFrame>
        <p:nvGraphicFramePr>
          <p:cNvPr id="26630" name="Group 6"/>
          <p:cNvGraphicFramePr>
            <a:graphicFrameLocks noGrp="1"/>
          </p:cNvGraphicFramePr>
          <p:nvPr>
            <p:extLst>
              <p:ext uri="{D42A27DB-BD31-4B8C-83A1-F6EECF244321}">
                <p14:modId xmlns:p14="http://schemas.microsoft.com/office/powerpoint/2010/main" val="998970950"/>
              </p:ext>
            </p:extLst>
          </p:nvPr>
        </p:nvGraphicFramePr>
        <p:xfrm>
          <a:off x="4448944" y="326062"/>
          <a:ext cx="5079205" cy="6161794"/>
        </p:xfrm>
        <a:graphic>
          <a:graphicData uri="http://schemas.openxmlformats.org/drawingml/2006/table">
            <a:tbl>
              <a:tblPr/>
              <a:tblGrid>
                <a:gridCol w="1186449"/>
                <a:gridCol w="572896"/>
                <a:gridCol w="648072"/>
                <a:gridCol w="648072"/>
                <a:gridCol w="727572"/>
                <a:gridCol w="648072"/>
                <a:gridCol w="648072"/>
              </a:tblGrid>
              <a:tr h="62978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Rubrik</a:t>
                      </a:r>
                    </a:p>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Sendung</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NN* </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Woche</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chemeClr val="bg2">
                              <a:lumMod val="75000"/>
                            </a:schemeClr>
                          </a:solidFill>
                          <a:effectLst/>
                          <a:latin typeface="Helvetica Neue" charset="0"/>
                          <a:ea typeface="ＭＳ Ｐゴシック" charset="0"/>
                          <a:cs typeface="Helvetica Neue" charset="0"/>
                        </a:rPr>
                        <a:t>Preis Woche**</a:t>
                      </a:r>
                      <a:endPar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endParaRP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rPr>
                        <a:t>CHF</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Preis </a:t>
                      </a: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Monat</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CHF</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Preis </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3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Monate</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CHF</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Preis </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6 Monate CHF</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Preis</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Jahr </a:t>
                      </a: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CHF</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Verkehr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A</a:t>
                      </a:r>
                      <a:endParaRPr kumimoji="0" lang="de-CH" sz="12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44 </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rPr>
                        <a:t>750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1500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3000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6000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12’000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Verkehr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B</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48</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rPr>
                        <a:t>830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1600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3200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6400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12’800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Verkehr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C</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37</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rPr>
                        <a:t>630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1260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2520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5040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10‘080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Wetter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A</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36</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rPr>
                        <a:t>600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1200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2400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3600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8400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Wetter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B</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34</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rPr>
                        <a:t>550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1100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2200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3300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7700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Wetter C</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32</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rPr>
                        <a:t>500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1000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2000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3000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7000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Wetter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D</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20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rPr>
                        <a:t>350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 700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1400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2100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4900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err="1" smtClean="0">
                          <a:ln>
                            <a:noFill/>
                          </a:ln>
                          <a:solidFill>
                            <a:srgbClr val="000000"/>
                          </a:solidFill>
                          <a:effectLst/>
                          <a:latin typeface="Helvetica Neue" charset="0"/>
                          <a:ea typeface="ＭＳ Ｐゴシック" charset="0"/>
                          <a:cs typeface="Helvetica Neue" charset="0"/>
                        </a:rPr>
                        <a:t>Walliswetter</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26</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rPr>
                        <a:t>500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1500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4500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6000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12’000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Schneereport</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28</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rPr>
                        <a:t>500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2000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10‘000</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700" b="0" i="0" u="none" strike="noStrike" cap="none" normalizeH="0" baseline="0" dirty="0" smtClean="0">
                          <a:ln>
                            <a:noFill/>
                          </a:ln>
                          <a:solidFill>
                            <a:srgbClr val="000000"/>
                          </a:solidFill>
                          <a:effectLst/>
                          <a:latin typeface="Arial" charset="0"/>
                          <a:ea typeface="ＭＳ Ｐゴシック" charset="0"/>
                          <a:cs typeface="Microsoft YaHei" charset="0"/>
                        </a:rPr>
                        <a:t>(15.12.-15.04)</a:t>
                      </a:r>
                      <a:endParaRPr kumimoji="0" lang="de-CH" sz="7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r>
              <a:tr h="315233">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err="1" smtClean="0">
                          <a:ln>
                            <a:noFill/>
                          </a:ln>
                          <a:solidFill>
                            <a:srgbClr val="000000"/>
                          </a:solidFill>
                          <a:effectLst/>
                          <a:latin typeface="Arial" charset="0"/>
                          <a:ea typeface="ＭＳ Ｐゴシック" charset="0"/>
                          <a:cs typeface="Arial" charset="0"/>
                        </a:rPr>
                        <a:t>dasch</a:t>
                      </a:r>
                      <a:r>
                        <a:rPr kumimoji="0" lang="de-CH" sz="900" b="0" i="0" u="none" strike="noStrike" cap="none" normalizeH="0" baseline="0" dirty="0" smtClean="0">
                          <a:ln>
                            <a:noFill/>
                          </a:ln>
                          <a:solidFill>
                            <a:srgbClr val="000000"/>
                          </a:solidFill>
                          <a:effectLst/>
                          <a:latin typeface="Arial" charset="0"/>
                          <a:ea typeface="ＭＳ Ｐゴシック" charset="0"/>
                          <a:cs typeface="Arial" charset="0"/>
                        </a:rPr>
                        <a:t> </a:t>
                      </a:r>
                      <a:r>
                        <a:rPr kumimoji="0" lang="de-CH" sz="900" b="0" i="0" u="none" strike="noStrike" cap="none" normalizeH="0" baseline="0" dirty="0" err="1" smtClean="0">
                          <a:ln>
                            <a:noFill/>
                          </a:ln>
                          <a:solidFill>
                            <a:srgbClr val="000000"/>
                          </a:solidFill>
                          <a:effectLst/>
                          <a:latin typeface="Arial" charset="0"/>
                          <a:ea typeface="ＭＳ Ｐゴシック" charset="0"/>
                          <a:cs typeface="Arial" charset="0"/>
                        </a:rPr>
                        <a:t>Müsig</a:t>
                      </a:r>
                      <a:r>
                        <a:rPr kumimoji="0" lang="de-CH" sz="900" b="0" i="0" u="none" strike="noStrike" cap="none" normalizeH="0" baseline="0" dirty="0" smtClean="0">
                          <a:ln>
                            <a:noFill/>
                          </a:ln>
                          <a:solidFill>
                            <a:srgbClr val="000000"/>
                          </a:solidFill>
                          <a:effectLst/>
                          <a:latin typeface="Arial" charset="0"/>
                          <a:ea typeface="ＭＳ Ｐゴシック" charset="0"/>
                          <a:cs typeface="Arial" charset="0"/>
                        </a:rPr>
                        <a:t> A</a:t>
                      </a:r>
                      <a:endParaRPr kumimoji="0" lang="de-CH" sz="900" b="0" i="0" u="none" strike="noStrike" cap="none" normalizeH="0" baseline="0" dirty="0">
                        <a:ln>
                          <a:noFill/>
                        </a:ln>
                        <a:solidFill>
                          <a:srgbClr val="000000"/>
                        </a:solidFill>
                        <a:effectLst/>
                        <a:latin typeface="Arial" charset="0"/>
                        <a:ea typeface="ＭＳ Ｐゴシック" charset="0"/>
                        <a:cs typeface="Arial" charset="0"/>
                      </a:endParaRPr>
                    </a:p>
                  </a:txBody>
                  <a:tcPr marL="84386" marR="84386" marT="90627"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30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chemeClr val="bg2">
                              <a:lumMod val="75000"/>
                            </a:schemeClr>
                          </a:solidFill>
                          <a:effectLst/>
                          <a:latin typeface="Arial" charset="0"/>
                          <a:ea typeface="ＭＳ Ｐゴシック" charset="0"/>
                          <a:cs typeface="Microsoft YaHei" charset="0"/>
                        </a:rPr>
                        <a:t>500</a:t>
                      </a:r>
                      <a:endParaRPr kumimoji="0" lang="de-CH" sz="900" b="0" i="0" u="none" strike="noStrike" cap="none" normalizeH="0" baseline="0" dirty="0">
                        <a:ln>
                          <a:noFill/>
                        </a:ln>
                        <a:solidFill>
                          <a:schemeClr val="bg2">
                            <a:lumMod val="75000"/>
                          </a:schemeClr>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1500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3000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4500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10‘500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6622">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DE" sz="900" b="0" i="0" u="none" strike="noStrike" cap="none" normalizeH="0" baseline="0" dirty="0" err="1" smtClean="0">
                          <a:ln>
                            <a:noFill/>
                          </a:ln>
                          <a:solidFill>
                            <a:srgbClr val="000000"/>
                          </a:solidFill>
                          <a:effectLst/>
                          <a:latin typeface="Arial" charset="0"/>
                          <a:ea typeface="ＭＳ Ｐゴシック" charset="0"/>
                          <a:cs typeface="Arial" charset="0"/>
                        </a:rPr>
                        <a:t>dasch</a:t>
                      </a:r>
                      <a:r>
                        <a:rPr kumimoji="0" lang="de-DE" sz="900" b="0" i="0" u="none" strike="noStrike" cap="none" normalizeH="0" baseline="0" dirty="0" smtClean="0">
                          <a:ln>
                            <a:noFill/>
                          </a:ln>
                          <a:solidFill>
                            <a:srgbClr val="000000"/>
                          </a:solidFill>
                          <a:effectLst/>
                          <a:latin typeface="Arial" charset="0"/>
                          <a:ea typeface="ＭＳ Ｐゴシック" charset="0"/>
                          <a:cs typeface="Arial" charset="0"/>
                        </a:rPr>
                        <a:t> </a:t>
                      </a:r>
                      <a:r>
                        <a:rPr kumimoji="0" lang="de-DE" sz="900" b="0" i="0" u="none" strike="noStrike" cap="none" normalizeH="0" baseline="0" dirty="0" err="1" smtClean="0">
                          <a:ln>
                            <a:noFill/>
                          </a:ln>
                          <a:solidFill>
                            <a:srgbClr val="000000"/>
                          </a:solidFill>
                          <a:effectLst/>
                          <a:latin typeface="Arial" charset="0"/>
                          <a:ea typeface="ＭＳ Ｐゴシック" charset="0"/>
                          <a:cs typeface="Arial" charset="0"/>
                        </a:rPr>
                        <a:t>Müsig</a:t>
                      </a:r>
                      <a:r>
                        <a:rPr kumimoji="0" lang="de-CH" sz="900" b="0" i="0" u="none" strike="noStrike" cap="none" normalizeH="0" baseline="0" dirty="0" smtClean="0">
                          <a:ln>
                            <a:noFill/>
                          </a:ln>
                          <a:solidFill>
                            <a:srgbClr val="000000"/>
                          </a:solidFill>
                          <a:effectLst/>
                          <a:latin typeface="Arial" charset="0"/>
                          <a:ea typeface="ＭＳ Ｐゴシック" charset="0"/>
                          <a:cs typeface="Arial" charset="0"/>
                        </a:rPr>
                        <a:t> B</a:t>
                      </a:r>
                      <a:endParaRPr kumimoji="0" lang="de-CH" sz="900" b="0" i="0" u="none" strike="noStrike" cap="none" normalizeH="0" baseline="0" dirty="0">
                        <a:ln>
                          <a:noFill/>
                        </a:ln>
                        <a:solidFill>
                          <a:srgbClr val="000000"/>
                        </a:solidFill>
                        <a:effectLst/>
                        <a:latin typeface="Arial" charset="0"/>
                        <a:ea typeface="ＭＳ Ｐゴシック" charset="0"/>
                        <a:cs typeface="Arial" charset="0"/>
                      </a:endParaRPr>
                    </a:p>
                  </a:txBody>
                  <a:tcPr marL="84386" marR="84386" marT="90627"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30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chemeClr val="bg2">
                              <a:lumMod val="75000"/>
                            </a:schemeClr>
                          </a:solidFill>
                          <a:effectLst/>
                          <a:latin typeface="Arial" charset="0"/>
                          <a:ea typeface="ＭＳ Ｐゴシック" charset="0"/>
                          <a:cs typeface="Microsoft YaHei" charset="0"/>
                        </a:rPr>
                        <a:t>500</a:t>
                      </a:r>
                      <a:endParaRPr kumimoji="0" lang="de-CH" sz="900" b="0" i="0" u="none" strike="noStrike" cap="none" normalizeH="0" baseline="0" dirty="0">
                        <a:ln>
                          <a:noFill/>
                        </a:ln>
                        <a:solidFill>
                          <a:schemeClr val="bg2">
                            <a:lumMod val="75000"/>
                          </a:schemeClr>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1500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3000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4500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10‘500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6622">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Arial" charset="0"/>
                          <a:ea typeface="ＭＳ Ｐゴシック" charset="0"/>
                          <a:cs typeface="Arial" charset="0"/>
                        </a:rPr>
                        <a:t>Zeit </a:t>
                      </a:r>
                      <a:r>
                        <a:rPr kumimoji="0" lang="de-CH" sz="900" b="0" i="0" u="none" strike="noStrike" cap="none" normalizeH="0" baseline="0" dirty="0" smtClean="0">
                          <a:ln>
                            <a:noFill/>
                          </a:ln>
                          <a:solidFill>
                            <a:srgbClr val="000000"/>
                          </a:solidFill>
                          <a:effectLst/>
                          <a:latin typeface="Arial" charset="0"/>
                          <a:ea typeface="ＭＳ Ｐゴシック" charset="0"/>
                          <a:cs typeface="Arial" charset="0"/>
                        </a:rPr>
                        <a:t>A</a:t>
                      </a:r>
                      <a:endParaRPr kumimoji="0" lang="de-CH" sz="900" b="0" i="0" u="none" strike="noStrike" cap="none" normalizeH="0" baseline="0" dirty="0">
                        <a:ln>
                          <a:noFill/>
                        </a:ln>
                        <a:solidFill>
                          <a:srgbClr val="000000"/>
                        </a:solidFill>
                        <a:effectLst/>
                        <a:latin typeface="Arial" charset="0"/>
                        <a:ea typeface="ＭＳ Ｐゴシック" charset="0"/>
                        <a:cs typeface="Arial" charset="0"/>
                      </a:endParaRPr>
                    </a:p>
                  </a:txBody>
                  <a:tcPr marL="84386" marR="84386" marT="90627"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35</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chemeClr val="bg2">
                              <a:lumMod val="75000"/>
                            </a:schemeClr>
                          </a:solidFill>
                          <a:effectLst/>
                          <a:latin typeface="Helvetica Neue" charset="0"/>
                          <a:ea typeface="ＭＳ Ｐゴシック" charset="0"/>
                          <a:cs typeface="Helvetica Neue" charset="0"/>
                        </a:rPr>
                        <a:t>600</a:t>
                      </a:r>
                      <a:endPar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1800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3600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7200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12‘600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6622">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Arial" charset="0"/>
                          <a:ea typeface="ＭＳ Ｐゴシック" charset="0"/>
                          <a:cs typeface="Arial" charset="0"/>
                        </a:rPr>
                        <a:t>Zeit </a:t>
                      </a:r>
                      <a:r>
                        <a:rPr kumimoji="0" lang="de-CH" sz="900" b="0" i="0" u="none" strike="noStrike" cap="none" normalizeH="0" baseline="0" dirty="0" smtClean="0">
                          <a:ln>
                            <a:noFill/>
                          </a:ln>
                          <a:solidFill>
                            <a:srgbClr val="000000"/>
                          </a:solidFill>
                          <a:effectLst/>
                          <a:latin typeface="Arial" charset="0"/>
                          <a:ea typeface="ＭＳ Ｐゴシック" charset="0"/>
                          <a:cs typeface="Arial" charset="0"/>
                        </a:rPr>
                        <a:t>B</a:t>
                      </a:r>
                      <a:endParaRPr kumimoji="0" lang="de-CH" sz="900" b="0" i="0" u="none" strike="noStrike" cap="none" normalizeH="0" baseline="0" dirty="0">
                        <a:ln>
                          <a:noFill/>
                        </a:ln>
                        <a:solidFill>
                          <a:srgbClr val="000000"/>
                        </a:solidFill>
                        <a:effectLst/>
                        <a:latin typeface="Arial" charset="0"/>
                        <a:ea typeface="ＭＳ Ｐゴシック" charset="0"/>
                        <a:cs typeface="Arial" charset="0"/>
                      </a:endParaRPr>
                    </a:p>
                  </a:txBody>
                  <a:tcPr marL="84386" marR="84386" marT="90627"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34</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chemeClr val="bg2">
                              <a:lumMod val="75000"/>
                            </a:schemeClr>
                          </a:solidFill>
                          <a:effectLst/>
                          <a:latin typeface="Helvetica Neue" charset="0"/>
                          <a:ea typeface="ＭＳ Ｐゴシック" charset="0"/>
                          <a:cs typeface="Helvetica Neue" charset="0"/>
                        </a:rPr>
                        <a:t>600</a:t>
                      </a:r>
                      <a:endPar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1800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3600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7200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12‘600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6622">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Arial" charset="0"/>
                          <a:ea typeface="ＭＳ Ｐゴシック" charset="0"/>
                          <a:cs typeface="Arial" charset="0"/>
                        </a:rPr>
                        <a:t>Zeit </a:t>
                      </a:r>
                      <a:r>
                        <a:rPr kumimoji="0" lang="de-CH" sz="900" b="0" i="0" u="none" strike="noStrike" cap="none" normalizeH="0" baseline="0" dirty="0" smtClean="0">
                          <a:ln>
                            <a:noFill/>
                          </a:ln>
                          <a:solidFill>
                            <a:srgbClr val="000000"/>
                          </a:solidFill>
                          <a:effectLst/>
                          <a:latin typeface="Arial" charset="0"/>
                          <a:ea typeface="ＭＳ Ｐゴシック" charset="0"/>
                          <a:cs typeface="Arial" charset="0"/>
                        </a:rPr>
                        <a:t>C</a:t>
                      </a:r>
                      <a:endParaRPr kumimoji="0" lang="de-CH" sz="900" b="0" i="0" u="none" strike="noStrike" cap="none" normalizeH="0" baseline="0" dirty="0">
                        <a:ln>
                          <a:noFill/>
                        </a:ln>
                        <a:solidFill>
                          <a:srgbClr val="000000"/>
                        </a:solidFill>
                        <a:effectLst/>
                        <a:latin typeface="Arial" charset="0"/>
                        <a:ea typeface="ＭＳ Ｐゴシック" charset="0"/>
                        <a:cs typeface="Arial" charset="0"/>
                      </a:endParaRPr>
                    </a:p>
                  </a:txBody>
                  <a:tcPr marL="84386" marR="84386" marT="90627"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26</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chemeClr val="bg2">
                              <a:lumMod val="75000"/>
                            </a:schemeClr>
                          </a:solidFill>
                          <a:effectLst/>
                          <a:latin typeface="Helvetica Neue" charset="0"/>
                          <a:ea typeface="ＭＳ Ｐゴシック" charset="0"/>
                          <a:cs typeface="Helvetica Neue" charset="0"/>
                        </a:rPr>
                        <a:t>400</a:t>
                      </a:r>
                      <a:endParaRPr kumimoji="0" lang="de-CH" sz="900" b="0" i="0" u="none" strike="noStrike" cap="none" normalizeH="0" baseline="0" dirty="0">
                        <a:ln>
                          <a:noFill/>
                        </a:ln>
                        <a:solidFill>
                          <a:schemeClr val="bg2">
                            <a:lumMod val="75000"/>
                          </a:schemeClr>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1200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2400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3600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8400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6622">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err="1">
                          <a:ln>
                            <a:noFill/>
                          </a:ln>
                          <a:solidFill>
                            <a:srgbClr val="000000"/>
                          </a:solidFill>
                          <a:effectLst/>
                          <a:latin typeface="Arial" charset="0"/>
                          <a:ea typeface="ＭＳ Ｐゴシック" charset="0"/>
                          <a:cs typeface="Arial" charset="0"/>
                        </a:rPr>
                        <a:t>Overtake</a:t>
                      </a:r>
                      <a:r>
                        <a:rPr kumimoji="0" lang="de-CH" sz="900" b="0" i="0" u="none" strike="noStrike" cap="none" normalizeH="0" baseline="0" dirty="0">
                          <a:ln>
                            <a:noFill/>
                          </a:ln>
                          <a:solidFill>
                            <a:srgbClr val="000000"/>
                          </a:solidFill>
                          <a:effectLst/>
                          <a:latin typeface="Arial" charset="0"/>
                          <a:ea typeface="ＭＳ Ｐゴシック" charset="0"/>
                          <a:cs typeface="Arial" charset="0"/>
                        </a:rPr>
                        <a:t> </a:t>
                      </a:r>
                      <a:r>
                        <a:rPr kumimoji="0" lang="de-CH" sz="900" b="0" i="0" u="none" strike="noStrike" cap="none" normalizeH="0" baseline="0" dirty="0" smtClean="0">
                          <a:ln>
                            <a:noFill/>
                          </a:ln>
                          <a:solidFill>
                            <a:srgbClr val="000000"/>
                          </a:solidFill>
                          <a:effectLst/>
                          <a:latin typeface="Arial" charset="0"/>
                          <a:ea typeface="ＭＳ Ｐゴシック" charset="0"/>
                          <a:cs typeface="Arial" charset="0"/>
                        </a:rPr>
                        <a:t>Charts</a:t>
                      </a:r>
                      <a:endParaRPr kumimoji="0" lang="de-CH" sz="900" b="0" i="0" u="none" strike="noStrike" cap="none" normalizeH="0" baseline="0" dirty="0">
                        <a:ln>
                          <a:noFill/>
                        </a:ln>
                        <a:solidFill>
                          <a:srgbClr val="000000"/>
                        </a:solidFill>
                        <a:effectLst/>
                        <a:latin typeface="Arial" charset="0"/>
                        <a:ea typeface="ＭＳ Ｐゴシック" charset="0"/>
                        <a:cs typeface="Arial" charset="0"/>
                      </a:endParaRPr>
                    </a:p>
                  </a:txBody>
                  <a:tcPr marL="84386" marR="84386" marT="90627"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24</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chemeClr val="bg2">
                              <a:lumMod val="75000"/>
                            </a:schemeClr>
                          </a:solidFill>
                          <a:effectLst/>
                          <a:latin typeface="Arial" charset="0"/>
                          <a:ea typeface="ＭＳ Ｐゴシック" charset="0"/>
                          <a:cs typeface="Microsoft YaHei" charset="0"/>
                        </a:rPr>
                        <a:t>400</a:t>
                      </a:r>
                      <a:endParaRPr kumimoji="0" lang="de-CH" sz="900" b="0" i="0" u="none" strike="noStrike" cap="none" normalizeH="0" baseline="0" dirty="0">
                        <a:ln>
                          <a:noFill/>
                        </a:ln>
                        <a:solidFill>
                          <a:schemeClr val="bg2">
                            <a:lumMod val="75000"/>
                          </a:schemeClr>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1200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2400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3600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10‘000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08231">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Arial" charset="0"/>
                        </a:rPr>
                        <a:t>Sport am Sa &amp; So</a:t>
                      </a:r>
                      <a:endParaRPr kumimoji="0" lang="de-CH" sz="1000" b="0" i="0" u="none" strike="noStrike" cap="none" normalizeH="0" baseline="0" dirty="0">
                        <a:ln>
                          <a:noFill/>
                        </a:ln>
                        <a:solidFill>
                          <a:srgbClr val="000000"/>
                        </a:solidFill>
                        <a:effectLst/>
                        <a:latin typeface="Arial" charset="0"/>
                        <a:ea typeface="ＭＳ Ｐゴシック" charset="0"/>
                        <a:cs typeface="Arial" charset="0"/>
                      </a:endParaRPr>
                    </a:p>
                  </a:txBody>
                  <a:tcPr marL="84386" marR="84386" marT="90627"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24</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chemeClr val="bg2">
                              <a:lumMod val="75000"/>
                            </a:schemeClr>
                          </a:solidFill>
                          <a:effectLst/>
                          <a:latin typeface="Arial" charset="0"/>
                          <a:ea typeface="ＭＳ Ｐゴシック" charset="0"/>
                          <a:cs typeface="Microsoft YaHei" charset="0"/>
                        </a:rPr>
                        <a:t>450</a:t>
                      </a:r>
                      <a:endParaRPr kumimoji="0" lang="de-CH" sz="900" b="0" i="0" u="none" strike="noStrike" cap="none" normalizeH="0" baseline="0" dirty="0">
                        <a:ln>
                          <a:noFill/>
                        </a:ln>
                        <a:solidFill>
                          <a:schemeClr val="bg2">
                            <a:lumMod val="75000"/>
                          </a:schemeClr>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1350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2700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4050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9450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08231">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Arial" charset="0"/>
                        </a:rPr>
                        <a:t>Wunschkonzert</a:t>
                      </a:r>
                      <a:endParaRPr kumimoji="0" lang="de-CH" sz="1000" b="0" i="0" u="none" strike="noStrike" cap="none" normalizeH="0" baseline="0" dirty="0">
                        <a:ln>
                          <a:noFill/>
                        </a:ln>
                        <a:solidFill>
                          <a:srgbClr val="000000"/>
                        </a:solidFill>
                        <a:effectLst/>
                        <a:latin typeface="Arial" charset="0"/>
                        <a:ea typeface="ＭＳ Ｐゴシック" charset="0"/>
                        <a:cs typeface="Arial" charset="0"/>
                      </a:endParaRPr>
                    </a:p>
                  </a:txBody>
                  <a:tcPr marL="84386" marR="84386" marT="90627"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23</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chemeClr val="bg2">
                              <a:lumMod val="75000"/>
                            </a:schemeClr>
                          </a:solidFill>
                          <a:effectLst/>
                          <a:latin typeface="Arial" charset="0"/>
                          <a:ea typeface="ＭＳ Ｐゴシック" charset="0"/>
                          <a:cs typeface="Microsoft YaHei" charset="0"/>
                        </a:rPr>
                        <a:t>400</a:t>
                      </a:r>
                      <a:endParaRPr kumimoji="0" lang="de-CH" sz="900" b="0" i="0" u="none" strike="noStrike" cap="none" normalizeH="0" baseline="0" dirty="0">
                        <a:ln>
                          <a:noFill/>
                        </a:ln>
                        <a:solidFill>
                          <a:schemeClr val="bg2">
                            <a:lumMod val="75000"/>
                          </a:schemeClr>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1200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2400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3600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Arial" charset="0"/>
                          <a:ea typeface="ＭＳ Ｐゴシック" charset="0"/>
                          <a:cs typeface="Microsoft YaHei" charset="0"/>
                        </a:rPr>
                        <a:t>6000</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62617" name="Rectangle 388"/>
          <p:cNvSpPr>
            <a:spLocks noChangeArrowheads="1"/>
          </p:cNvSpPr>
          <p:nvPr/>
        </p:nvSpPr>
        <p:spPr bwMode="auto">
          <a:xfrm>
            <a:off x="1053110" y="5620911"/>
            <a:ext cx="2463631" cy="138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a:solidFill>
                  <a:srgbClr val="000000"/>
                </a:solidFill>
                <a:latin typeface="Helvetica Neue" charset="0"/>
                <a:cs typeface="Helvetica Neue" charset="0"/>
              </a:rPr>
              <a:t>Programmänderungen sind vorbehalten. Tarife gültig bis 31.12.2015. Es gelten die Geschäfts- und Vertragsbedingungen der Radio Rottu Oberwallis AG. </a:t>
            </a:r>
          </a:p>
          <a:p>
            <a:pPr>
              <a:lnSpc>
                <a:spcPct val="100000"/>
              </a:lnSpc>
              <a:tabLst>
                <a:tab pos="664902" algn="l"/>
                <a:tab pos="1329804" algn="l"/>
                <a:tab pos="1994706" algn="l"/>
              </a:tabLst>
            </a:pPr>
            <a:r>
              <a:rPr lang="de-CH" sz="900">
                <a:solidFill>
                  <a:srgbClr val="000000"/>
                </a:solidFill>
                <a:latin typeface="Helvetica Neue" charset="0"/>
                <a:cs typeface="Helvetica Neue" charset="0"/>
              </a:rPr>
              <a:t>Die Kosten verstehen sich exkl. 8% MwSt. </a:t>
            </a:r>
          </a:p>
          <a:p>
            <a:pPr>
              <a:lnSpc>
                <a:spcPct val="100000"/>
              </a:lnSpc>
              <a:tabLst>
                <a:tab pos="664902" algn="l"/>
                <a:tab pos="1329804" algn="l"/>
                <a:tab pos="1994706" algn="l"/>
              </a:tabLst>
            </a:pPr>
            <a:endParaRPr lang="de-CH" sz="1300">
              <a:solidFill>
                <a:srgbClr val="000000"/>
              </a:solidFill>
            </a:endParaRPr>
          </a:p>
        </p:txBody>
      </p:sp>
      <p:sp>
        <p:nvSpPr>
          <p:cNvPr id="62618" name="Rectangle 389"/>
          <p:cNvSpPr>
            <a:spLocks noChangeArrowheads="1"/>
          </p:cNvSpPr>
          <p:nvPr/>
        </p:nvSpPr>
        <p:spPr bwMode="auto">
          <a:xfrm>
            <a:off x="1053110" y="6523886"/>
            <a:ext cx="6161282" cy="58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pic>
        <p:nvPicPr>
          <p:cNvPr id="2" name="Sponsoring Zeit.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extLst>
              <a:ext uri="{28A0092B-C50C-407E-A947-70E740481C1C}">
                <a14:useLocalDpi xmlns:a14="http://schemas.microsoft.com/office/drawing/2010/main" val="0"/>
              </a:ext>
            </a:extLst>
          </a:blip>
          <a:stretch>
            <a:fillRect/>
          </a:stretch>
        </p:blipFill>
        <p:spPr>
          <a:xfrm>
            <a:off x="5494568" y="4627806"/>
            <a:ext cx="174599" cy="167159"/>
          </a:xfrm>
          <a:prstGeom prst="rect">
            <a:avLst/>
          </a:prstGeom>
        </p:spPr>
      </p:pic>
      <p:pic>
        <p:nvPicPr>
          <p:cNvPr id="3" name="Sponsoring Schneereport.mp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1">
            <a:extLst>
              <a:ext uri="{28A0092B-C50C-407E-A947-70E740481C1C}">
                <a14:useLocalDpi xmlns:a14="http://schemas.microsoft.com/office/drawing/2010/main" val="0"/>
              </a:ext>
            </a:extLst>
          </a:blip>
          <a:stretch>
            <a:fillRect/>
          </a:stretch>
        </p:blipFill>
        <p:spPr>
          <a:xfrm>
            <a:off x="5494568" y="3593445"/>
            <a:ext cx="161899" cy="155000"/>
          </a:xfrm>
          <a:prstGeom prst="rect">
            <a:avLst/>
          </a:prstGeom>
        </p:spPr>
      </p:pic>
      <p:pic>
        <p:nvPicPr>
          <p:cNvPr id="4" name="Sponsoring Wetter.mp3.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1">
            <a:extLst>
              <a:ext uri="{28A0092B-C50C-407E-A947-70E740481C1C}">
                <a14:useLocalDpi xmlns:a14="http://schemas.microsoft.com/office/drawing/2010/main" val="0"/>
              </a:ext>
            </a:extLst>
          </a:blip>
          <a:stretch>
            <a:fillRect/>
          </a:stretch>
        </p:blipFill>
        <p:spPr>
          <a:xfrm>
            <a:off x="5494568" y="2022503"/>
            <a:ext cx="161899" cy="155000"/>
          </a:xfrm>
          <a:prstGeom prst="rect">
            <a:avLst/>
          </a:prstGeom>
        </p:spPr>
      </p:pic>
      <p:pic>
        <p:nvPicPr>
          <p:cNvPr id="5" name="Sponsoring Verkehr.mp3.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1">
            <a:extLst>
              <a:ext uri="{28A0092B-C50C-407E-A947-70E740481C1C}">
                <a14:useLocalDpi xmlns:a14="http://schemas.microsoft.com/office/drawing/2010/main" val="0"/>
              </a:ext>
            </a:extLst>
          </a:blip>
          <a:stretch>
            <a:fillRect/>
          </a:stretch>
        </p:blipFill>
        <p:spPr>
          <a:xfrm>
            <a:off x="5494568" y="1051791"/>
            <a:ext cx="161899" cy="155000"/>
          </a:xfrm>
          <a:prstGeom prst="rect">
            <a:avLst/>
          </a:prstGeom>
        </p:spPr>
      </p:pic>
      <p:pic>
        <p:nvPicPr>
          <p:cNvPr id="16" name="Bild 15" descr="aenderung_logo.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48544" y="4037301"/>
            <a:ext cx="1296144" cy="1393466"/>
          </a:xfrm>
          <a:prstGeom prst="rect">
            <a:avLst/>
          </a:prstGeom>
        </p:spPr>
      </p:pic>
      <p:sp>
        <p:nvSpPr>
          <p:cNvPr id="18" name="Rectangle 6"/>
          <p:cNvSpPr>
            <a:spLocks noChangeArrowheads="1"/>
          </p:cNvSpPr>
          <p:nvPr/>
        </p:nvSpPr>
        <p:spPr bwMode="auto">
          <a:xfrm>
            <a:off x="1424940" y="288548"/>
            <a:ext cx="2159907" cy="459453"/>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solidFill>
                <a:srgbClr val="B61526"/>
              </a:solidFill>
            </a:endParaRPr>
          </a:p>
        </p:txBody>
      </p:sp>
      <p:sp>
        <p:nvSpPr>
          <p:cNvPr id="20" name="Rectangle 6"/>
          <p:cNvSpPr>
            <a:spLocks noChangeArrowheads="1"/>
          </p:cNvSpPr>
          <p:nvPr/>
        </p:nvSpPr>
        <p:spPr bwMode="auto">
          <a:xfrm>
            <a:off x="488837" y="308165"/>
            <a:ext cx="936104" cy="422274"/>
          </a:xfrm>
          <a:prstGeom prst="rect">
            <a:avLst/>
          </a:prstGeom>
          <a:noFill/>
          <a:ln w="38100" cmpd="sng">
            <a:solidFill>
              <a:srgbClr val="B61526"/>
            </a:solidFill>
          </a:ln>
          <a:extLst/>
        </p:spPr>
        <p:txBody>
          <a:bodyPr wrap="none" lIns="83988" tIns="41994" rIns="83988" bIns="41994" anchor="ctr"/>
          <a:lstStyle/>
          <a:p>
            <a:endParaRPr lang="de-DE"/>
          </a:p>
        </p:txBody>
      </p:sp>
      <p:sp>
        <p:nvSpPr>
          <p:cNvPr id="21" name="Rectangle 7"/>
          <p:cNvSpPr>
            <a:spLocks noChangeArrowheads="1"/>
          </p:cNvSpPr>
          <p:nvPr/>
        </p:nvSpPr>
        <p:spPr bwMode="auto">
          <a:xfrm>
            <a:off x="544401" y="288548"/>
            <a:ext cx="943412"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b="1" dirty="0" smtClean="0">
                <a:solidFill>
                  <a:srgbClr val="B61526"/>
                </a:solidFill>
                <a:latin typeface="Helvetica Neue" charset="0"/>
                <a:cs typeface="Helvetica Neue" charset="0"/>
              </a:rPr>
              <a:t>N E U</a:t>
            </a:r>
            <a:endParaRPr lang="de-CH" b="1" dirty="0">
              <a:solidFill>
                <a:srgbClr val="B61526"/>
              </a:solidFill>
              <a:latin typeface="Helvetica Neue" charset="0"/>
              <a:cs typeface="Helvetica Neue" charset="0"/>
            </a:endParaRPr>
          </a:p>
        </p:txBody>
      </p:sp>
      <p:sp>
        <p:nvSpPr>
          <p:cNvPr id="28" name="Rectangle 5"/>
          <p:cNvSpPr>
            <a:spLocks noChangeArrowheads="1"/>
          </p:cNvSpPr>
          <p:nvPr/>
        </p:nvSpPr>
        <p:spPr bwMode="auto">
          <a:xfrm>
            <a:off x="1443408" y="296911"/>
            <a:ext cx="5047868"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dirty="0" smtClean="0">
                <a:solidFill>
                  <a:srgbClr val="FFFFFF"/>
                </a:solidFill>
                <a:latin typeface="Helvetica Neue" charset="0"/>
                <a:cs typeface="Helvetica Neue" charset="0"/>
              </a:rPr>
              <a:t>Sponsoring auf </a:t>
            </a:r>
            <a:r>
              <a:rPr lang="de-CH" dirty="0" err="1" smtClean="0">
                <a:solidFill>
                  <a:srgbClr val="FFFFFF"/>
                </a:solidFill>
                <a:latin typeface="Helvetica Neue" charset="0"/>
                <a:cs typeface="Helvetica Neue" charset="0"/>
              </a:rPr>
              <a:t>rro</a:t>
            </a:r>
            <a:endParaRPr lang="de-CH" dirty="0">
              <a:solidFill>
                <a:srgbClr val="FFFFFF"/>
              </a:solidFill>
              <a:latin typeface="Helvetica Neue" charset="0"/>
              <a:cs typeface="Helvetica Neue" charset="0"/>
            </a:endParaRPr>
          </a:p>
        </p:txBody>
      </p:sp>
      <p:pic>
        <p:nvPicPr>
          <p:cNvPr id="17" name="Sponsoring WallisWetter.mp3.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1">
            <a:extLst>
              <a:ext uri="{28A0092B-C50C-407E-A947-70E740481C1C}">
                <a14:useLocalDpi xmlns:a14="http://schemas.microsoft.com/office/drawing/2010/main" val="0"/>
              </a:ext>
            </a:extLst>
          </a:blip>
          <a:stretch>
            <a:fillRect/>
          </a:stretch>
        </p:blipFill>
        <p:spPr>
          <a:xfrm>
            <a:off x="5494569" y="3284984"/>
            <a:ext cx="153626" cy="147080"/>
          </a:xfrm>
          <a:prstGeom prst="rect">
            <a:avLst/>
          </a:prstGeom>
        </p:spPr>
      </p:pic>
      <p:pic>
        <p:nvPicPr>
          <p:cNvPr id="19" name="Sponsoring Dasch Müsig.mp3.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1">
            <a:extLst>
              <a:ext uri="{28A0092B-C50C-407E-A947-70E740481C1C}">
                <a14:useLocalDpi xmlns:a14="http://schemas.microsoft.com/office/drawing/2010/main" val="0"/>
              </a:ext>
            </a:extLst>
          </a:blip>
          <a:stretch>
            <a:fillRect/>
          </a:stretch>
        </p:blipFill>
        <p:spPr>
          <a:xfrm>
            <a:off x="5488488" y="4004269"/>
            <a:ext cx="163424" cy="156461"/>
          </a:xfrm>
          <a:prstGeom prst="rect">
            <a:avLst/>
          </a:prstGeom>
        </p:spPr>
      </p:pic>
      <p:pic>
        <p:nvPicPr>
          <p:cNvPr id="22" name="Sponsoring Overtake Charts.mp3.mp3">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1">
            <a:extLst>
              <a:ext uri="{28A0092B-C50C-407E-A947-70E740481C1C}">
                <a14:useLocalDpi xmlns:a14="http://schemas.microsoft.com/office/drawing/2010/main" val="0"/>
              </a:ext>
            </a:extLst>
          </a:blip>
          <a:stretch>
            <a:fillRect/>
          </a:stretch>
        </p:blipFill>
        <p:spPr>
          <a:xfrm>
            <a:off x="5501189" y="5616831"/>
            <a:ext cx="167978" cy="160820"/>
          </a:xfrm>
          <a:prstGeom prst="rect">
            <a:avLst/>
          </a:prstGeom>
        </p:spPr>
      </p:pic>
      <p:pic>
        <p:nvPicPr>
          <p:cNvPr id="24" name="Sponsoring Sport am Samstag.mp3.mp3">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1">
            <a:extLst>
              <a:ext uri="{28A0092B-C50C-407E-A947-70E740481C1C}">
                <a14:useLocalDpi xmlns:a14="http://schemas.microsoft.com/office/drawing/2010/main" val="0"/>
              </a:ext>
            </a:extLst>
          </a:blip>
          <a:stretch>
            <a:fillRect/>
          </a:stretch>
        </p:blipFill>
        <p:spPr>
          <a:xfrm>
            <a:off x="5501188" y="5924447"/>
            <a:ext cx="162078" cy="155171"/>
          </a:xfrm>
          <a:prstGeom prst="rect">
            <a:avLst/>
          </a:prstGeom>
        </p:spPr>
      </p:pic>
      <p:pic>
        <p:nvPicPr>
          <p:cNvPr id="26" name="Sponsoring Wunschkonzert.mp3.mp3">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1">
            <a:extLst>
              <a:ext uri="{28A0092B-C50C-407E-A947-70E740481C1C}">
                <a14:useLocalDpi xmlns:a14="http://schemas.microsoft.com/office/drawing/2010/main" val="0"/>
              </a:ext>
            </a:extLst>
          </a:blip>
          <a:stretch>
            <a:fillRect/>
          </a:stretch>
        </p:blipFill>
        <p:spPr>
          <a:xfrm>
            <a:off x="5497286" y="6237983"/>
            <a:ext cx="167978" cy="16082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par>
              <p:cTn id="2" fill="hold" nodeType="interactiveSeq">
                <p:childTnLst>
                  <p:par>
                    <p:cTn id="3" fill="hold">
                      <p:childTnLst>
                        <p:par>
                          <p:cTn id="4" fill="hold">
                            <p:stCondLst>
                              <p:cond delay="0"/>
                            </p:stCondLst>
                            <p:childTnLst>
                              <p:par>
                                <p:cTn id="5" presetClass="mediacall" fill="hold" nodeType="clickEffect">
                                  <p:stCondLst>
                                    <p:cond delay="0"/>
                                  </p:stCondLst>
                                  <p:childTnLst>
                                    <p:par>
                                      <p:cTn id="6"/>
                                    </p:par>
                                  </p:childTnLst>
                                </p:cTn>
                              </p:par>
                            </p:childTnLst>
                          </p:cTn>
                        </p:par>
                      </p:childTnLst>
                    </p:cTn>
                  </p:par>
                </p:childTnLst>
              </p:cTn>
            </p:par>
            <p:par>
              <p:cTn id="7" fill="hold" nodeType="interactiveSeq">
                <p:childTnLst>
                  <p:par>
                    <p:cTn id="8" fill="hold">
                      <p:childTnLst>
                        <p:par>
                          <p:cTn id="9" fill="hold">
                            <p:stCondLst>
                              <p:cond delay="0"/>
                            </p:stCondLst>
                            <p:childTnLst>
                              <p:par>
                                <p:cTn id="10" presetClass="mediacall" fill="hold" nodeType="clickEffect">
                                  <p:stCondLst>
                                    <p:cond delay="0"/>
                                  </p:stCondLst>
                                  <p:childTnLst>
                                    <p:par>
                                      <p:cTn id="11"/>
                                    </p:par>
                                  </p:childTnLst>
                                </p:cTn>
                              </p:par>
                            </p:childTnLst>
                          </p:cTn>
                        </p:par>
                      </p:childTnLst>
                    </p:cTn>
                  </p:par>
                </p:childTnLst>
              </p:cTn>
            </p:par>
            <p:par>
              <p:cTn id="12" fill="hold" nodeType="interactiveSeq">
                <p:childTnLst>
                  <p:par>
                    <p:cTn id="13" fill="hold">
                      <p:childTnLst>
                        <p:par>
                          <p:cTn id="14" fill="hold">
                            <p:stCondLst>
                              <p:cond delay="0"/>
                            </p:stCondLst>
                            <p:childTnLst>
                              <p:par>
                                <p:cTn id="15" presetClass="mediacall" fill="hold" nodeType="clickEffect">
                                  <p:stCondLst>
                                    <p:cond delay="0"/>
                                  </p:stCondLst>
                                  <p:childTnLst>
                                    <p:par>
                                      <p:cTn id="16"/>
                                    </p:par>
                                  </p:childTnLst>
                                </p:cTn>
                              </p:par>
                            </p:childTnLst>
                          </p:cTn>
                        </p:par>
                      </p:childTnLst>
                    </p:cTn>
                  </p:par>
                </p:childTnLst>
              </p:cTn>
            </p:par>
            <p:par>
              <p:cTn id="17" fill="hold" nodeType="interactiveSeq">
                <p:childTnLst>
                  <p:par>
                    <p:cTn id="18" fill="hold">
                      <p:childTnLst>
                        <p:par>
                          <p:cTn id="19" fill="hold">
                            <p:stCondLst>
                              <p:cond delay="0"/>
                            </p:stCondLst>
                            <p:childTnLst>
                              <p:par>
                                <p:cTn id="20" presetClass="mediacall" fill="hold" nodeType="clickEffect">
                                  <p:stCondLst>
                                    <p:cond delay="0"/>
                                  </p:stCondLst>
                                  <p:childTnLst>
                                    <p:par>
                                      <p:cTn id="21"/>
                                    </p:par>
                                  </p:childTnLst>
                                </p:cTn>
                              </p:par>
                            </p:childTnLst>
                          </p:cTn>
                        </p:par>
                      </p:childTnLst>
                    </p:cTn>
                  </p:par>
                </p:childTnLst>
              </p:cTn>
            </p:par>
            <p:seq concurrent="1" nextAc="seek">
              <p:cTn id="22" dur="0" nodeType="mainSeq"/>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3321"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2068" fill="hold"/>
                                        <p:tgtEl>
                                          <p:spTgt spid="3"/>
                                        </p:tgtEl>
                                      </p:cBhvr>
                                    </p:cmd>
                                  </p:childTnLst>
                                </p:cTn>
                              </p:par>
                            </p:childTnLst>
                          </p:cTn>
                        </p:par>
                      </p:childTnLst>
                    </p:cTn>
                  </p:par>
                </p:childTnLst>
              </p:cTn>
              <p:nextCondLst>
                <p:cond evt="onClick" delay="0">
                  <p:tgtEl>
                    <p:spTgt spid="3"/>
                  </p:tgtEl>
                </p:cond>
              </p:nextCondLst>
            </p:seq>
            <p:audio>
              <p:cMediaNode vol="80000">
                <p:cTn id="34" fill="hold" display="0">
                  <p:stCondLst>
                    <p:cond delay="indefinite"/>
                  </p:stCondLst>
                  <p:endCondLst>
                    <p:cond evt="onStopAudio" delay="0">
                      <p:tgtEl>
                        <p:sldTgt/>
                      </p:tgtEl>
                    </p:cond>
                  </p:endCondLst>
                </p:cTn>
                <p:tgtEl>
                  <p:spTgt spid="3"/>
                </p:tgtEl>
              </p:cMediaNode>
            </p:audio>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18911" fill="hold"/>
                                        <p:tgtEl>
                                          <p:spTgt spid="4"/>
                                        </p:tgtEl>
                                      </p:cBhvr>
                                    </p:cmd>
                                  </p:childTnLst>
                                </p:cTn>
                              </p:par>
                            </p:childTnLst>
                          </p:cTn>
                        </p:par>
                      </p:childTnLst>
                    </p:cTn>
                  </p:par>
                </p:childTnLst>
              </p:cTn>
              <p:nextCondLst>
                <p:cond evt="onClick" delay="0">
                  <p:tgtEl>
                    <p:spTgt spid="4"/>
                  </p:tgtEl>
                </p:cond>
              </p:nextCondLst>
            </p:seq>
            <p:audio>
              <p:cMediaNode vol="80000">
                <p:cTn id="40" fill="hold" display="0">
                  <p:stCondLst>
                    <p:cond delay="indefinite"/>
                  </p:stCondLst>
                  <p:endCondLst>
                    <p:cond evt="onStopAudio" delay="0">
                      <p:tgtEl>
                        <p:sldTgt/>
                      </p:tgtEl>
                    </p:cond>
                  </p:endCondLst>
                </p:cTn>
                <p:tgtEl>
                  <p:spTgt spid="4"/>
                </p:tgtEl>
              </p:cMediaNode>
            </p:audio>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14026" fill="hold"/>
                                        <p:tgtEl>
                                          <p:spTgt spid="5"/>
                                        </p:tgtEl>
                                      </p:cBhvr>
                                    </p:cmd>
                                  </p:childTnLst>
                                </p:cTn>
                              </p:par>
                            </p:childTnLst>
                          </p:cTn>
                        </p:par>
                      </p:childTnLst>
                    </p:cTn>
                  </p:par>
                </p:childTnLst>
              </p:cTn>
              <p:nextCondLst>
                <p:cond evt="onClick" delay="0">
                  <p:tgtEl>
                    <p:spTgt spid="5"/>
                  </p:tgtEl>
                </p:cond>
              </p:nextCondLst>
            </p:seq>
            <p:audio>
              <p:cMediaNode vol="80000">
                <p:cTn id="46" fill="hold" display="0">
                  <p:stCondLst>
                    <p:cond delay="indefinite"/>
                  </p:stCondLst>
                  <p:endCondLst>
                    <p:cond evt="onStopAudio" delay="0">
                      <p:tgtEl>
                        <p:sldTgt/>
                      </p:tgtEl>
                    </p:cond>
                  </p:endCondLst>
                </p:cTn>
                <p:tgtEl>
                  <p:spTgt spid="5"/>
                </p:tgtEl>
              </p:cMediaNode>
            </p:audio>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7915" fill="hold"/>
                                        <p:tgtEl>
                                          <p:spTgt spid="17"/>
                                        </p:tgtEl>
                                      </p:cBhvr>
                                    </p:cmd>
                                  </p:childTnLst>
                                </p:cTn>
                              </p:par>
                            </p:childTnLst>
                          </p:cTn>
                        </p:par>
                      </p:childTnLst>
                    </p:cTn>
                  </p:par>
                </p:childTnLst>
              </p:cTn>
              <p:nextCondLst>
                <p:cond evt="onClick" delay="0">
                  <p:tgtEl>
                    <p:spTgt spid="17"/>
                  </p:tgtEl>
                </p:cond>
              </p:nextCondLst>
            </p:seq>
            <p:audio>
              <p:cMediaNode vol="80000">
                <p:cTn id="52" fill="hold" display="0">
                  <p:stCondLst>
                    <p:cond delay="indefinite"/>
                  </p:stCondLst>
                  <p:endCondLst>
                    <p:cond evt="onStopAudio" delay="0">
                      <p:tgtEl>
                        <p:sldTgt/>
                      </p:tgtEl>
                    </p:cond>
                  </p:endCondLst>
                </p:cTn>
                <p:tgtEl>
                  <p:spTgt spid="17"/>
                </p:tgtEl>
              </p:cMediaNode>
            </p:audio>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5223" fill="hold"/>
                                        <p:tgtEl>
                                          <p:spTgt spid="19"/>
                                        </p:tgtEl>
                                      </p:cBhvr>
                                    </p:cmd>
                                  </p:childTnLst>
                                </p:cTn>
                              </p:par>
                            </p:childTnLst>
                          </p:cTn>
                        </p:par>
                      </p:childTnLst>
                    </p:cTn>
                  </p:par>
                </p:childTnLst>
              </p:cTn>
              <p:nextCondLst>
                <p:cond evt="onClick" delay="0">
                  <p:tgtEl>
                    <p:spTgt spid="19"/>
                  </p:tgtEl>
                </p:cond>
              </p:nextCondLst>
            </p:seq>
            <p:audio>
              <p:cMediaNode vol="80000">
                <p:cTn id="58" fill="hold" display="0">
                  <p:stCondLst>
                    <p:cond delay="indefinite"/>
                  </p:stCondLst>
                  <p:endCondLst>
                    <p:cond evt="onStopAudio" delay="0">
                      <p:tgtEl>
                        <p:sldTgt/>
                      </p:tgtEl>
                    </p:cond>
                  </p:endCondLst>
                </p:cTn>
                <p:tgtEl>
                  <p:spTgt spid="19"/>
                </p:tgtEl>
              </p:cMediaNode>
            </p:audio>
            <p:seq concurrent="1" nextAc="seek">
              <p:cTn id="59" restart="whenNotActive" fill="hold" evtFilter="cancelBubble" nodeType="interactiveSeq">
                <p:stCondLst>
                  <p:cond evt="onClick" delay="0">
                    <p:tgtEl>
                      <p:spTgt spid="22"/>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6295" fill="hold"/>
                                        <p:tgtEl>
                                          <p:spTgt spid="22"/>
                                        </p:tgtEl>
                                      </p:cBhvr>
                                    </p:cmd>
                                  </p:childTnLst>
                                </p:cTn>
                              </p:par>
                            </p:childTnLst>
                          </p:cTn>
                        </p:par>
                      </p:childTnLst>
                    </p:cTn>
                  </p:par>
                </p:childTnLst>
              </p:cTn>
              <p:nextCondLst>
                <p:cond evt="onClick" delay="0">
                  <p:tgtEl>
                    <p:spTgt spid="22"/>
                  </p:tgtEl>
                </p:cond>
              </p:nextCondLst>
            </p:seq>
            <p:audio>
              <p:cMediaNode vol="80000">
                <p:cTn id="64" fill="hold" display="0">
                  <p:stCondLst>
                    <p:cond delay="indefinite"/>
                  </p:stCondLst>
                  <p:endCondLst>
                    <p:cond evt="onStopAudio" delay="0">
                      <p:tgtEl>
                        <p:sldTgt/>
                      </p:tgtEl>
                    </p:cond>
                  </p:endCondLst>
                </p:cTn>
                <p:tgtEl>
                  <p:spTgt spid="22"/>
                </p:tgtEl>
              </p:cMediaNode>
            </p:audio>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7183" fill="hold"/>
                                        <p:tgtEl>
                                          <p:spTgt spid="24"/>
                                        </p:tgtEl>
                                      </p:cBhvr>
                                    </p:cmd>
                                  </p:childTnLst>
                                </p:cTn>
                              </p:par>
                            </p:childTnLst>
                          </p:cTn>
                        </p:par>
                      </p:childTnLst>
                    </p:cTn>
                  </p:par>
                </p:childTnLst>
              </p:cTn>
              <p:nextCondLst>
                <p:cond evt="onClick" delay="0">
                  <p:tgtEl>
                    <p:spTgt spid="24"/>
                  </p:tgtEl>
                </p:cond>
              </p:nextCondLst>
            </p:seq>
            <p:audio>
              <p:cMediaNode vol="80000">
                <p:cTn id="70" fill="hold" display="0">
                  <p:stCondLst>
                    <p:cond delay="indefinite"/>
                  </p:stCondLst>
                  <p:endCondLst>
                    <p:cond evt="onStopAudio" delay="0">
                      <p:tgtEl>
                        <p:sldTgt/>
                      </p:tgtEl>
                    </p:cond>
                  </p:endCondLst>
                </p:cTn>
                <p:tgtEl>
                  <p:spTgt spid="24"/>
                </p:tgtEl>
              </p:cMediaNode>
            </p:audio>
            <p:seq concurrent="1" nextAc="seek">
              <p:cTn id="71" restart="whenNotActive" fill="hold" evtFilter="cancelBubble" nodeType="interactiveSeq">
                <p:stCondLst>
                  <p:cond evt="onClick" delay="0">
                    <p:tgtEl>
                      <p:spTgt spid="26"/>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9768" fill="hold"/>
                                        <p:tgtEl>
                                          <p:spTgt spid="26"/>
                                        </p:tgtEl>
                                      </p:cBhvr>
                                    </p:cmd>
                                  </p:childTnLst>
                                </p:cTn>
                              </p:par>
                            </p:childTnLst>
                          </p:cTn>
                        </p:par>
                      </p:childTnLst>
                    </p:cTn>
                  </p:par>
                </p:childTnLst>
              </p:cTn>
              <p:nextCondLst>
                <p:cond evt="onClick" delay="0">
                  <p:tgtEl>
                    <p:spTgt spid="26"/>
                  </p:tgtEl>
                </p:cond>
              </p:nextCondLst>
            </p:seq>
            <p:audio>
              <p:cMediaNode vol="80000">
                <p:cTn id="76" fill="hold" display="0">
                  <p:stCondLst>
                    <p:cond delay="indefinite"/>
                  </p:stCondLst>
                  <p:endCondLst>
                    <p:cond evt="onStopAudio" delay="0">
                      <p:tgtEl>
                        <p:sldTgt/>
                      </p:tgtEl>
                    </p:cond>
                  </p:endCondLst>
                </p:cTn>
                <p:tgtEl>
                  <p:spTgt spid="2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562" name="AutoShape 1"/>
          <p:cNvCxnSpPr>
            <a:cxnSpLocks noChangeShapeType="1"/>
          </p:cNvCxnSpPr>
          <p:nvPr/>
        </p:nvCxnSpPr>
        <p:spPr bwMode="auto">
          <a:xfrm rot="5400000" flipH="1" flipV="1">
            <a:off x="-2355235" y="3438727"/>
            <a:ext cx="6052955" cy="16557"/>
          </a:xfrm>
          <a:prstGeom prst="bentConnector3">
            <a:avLst>
              <a:gd name="adj1" fmla="val 96648"/>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66563" name="Oval 2"/>
          <p:cNvSpPr>
            <a:spLocks noChangeArrowheads="1"/>
          </p:cNvSpPr>
          <p:nvPr/>
        </p:nvSpPr>
        <p:spPr bwMode="auto">
          <a:xfrm>
            <a:off x="495668" y="1094515"/>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66564" name="Rectangle 3"/>
          <p:cNvSpPr>
            <a:spLocks noChangeArrowheads="1"/>
          </p:cNvSpPr>
          <p:nvPr/>
        </p:nvSpPr>
        <p:spPr bwMode="auto">
          <a:xfrm>
            <a:off x="1013399" y="1258692"/>
            <a:ext cx="4768411" cy="50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900" b="1" dirty="0">
                <a:solidFill>
                  <a:srgbClr val="000000"/>
                </a:solidFill>
                <a:latin typeface="Helvetica Neue" charset="0"/>
                <a:cs typeface="Helvetica Neue" charset="0"/>
              </a:rPr>
              <a:t>Anzahl Schaltungen:</a:t>
            </a:r>
            <a:r>
              <a:rPr lang="de-CH" sz="900" dirty="0">
                <a:solidFill>
                  <a:srgbClr val="000000"/>
                </a:solidFill>
                <a:latin typeface="Helvetica Neue" charset="0"/>
                <a:cs typeface="Helvetica Neue" charset="0"/>
              </a:rPr>
              <a:t>  48 pro Tag</a:t>
            </a:r>
          </a:p>
          <a:p>
            <a:pPr>
              <a:lnSpc>
                <a:spcPct val="115000"/>
              </a:lnSpc>
              <a:tabLst>
                <a:tab pos="664902" algn="l"/>
                <a:tab pos="1329804" algn="l"/>
                <a:tab pos="1994706" algn="l"/>
                <a:tab pos="2659609" algn="l"/>
                <a:tab pos="3324511" algn="l"/>
                <a:tab pos="3989413" algn="l"/>
                <a:tab pos="4654315" algn="l"/>
              </a:tabLst>
            </a:pPr>
            <a:r>
              <a:rPr lang="de-CH" sz="900" b="1" dirty="0">
                <a:solidFill>
                  <a:srgbClr val="000000"/>
                </a:solidFill>
                <a:latin typeface="Helvetica Neue" charset="0"/>
                <a:cs typeface="Helvetica Neue" charset="0"/>
              </a:rPr>
              <a:t>Preise: </a:t>
            </a:r>
            <a:r>
              <a:rPr lang="de-CH" sz="900" dirty="0">
                <a:solidFill>
                  <a:srgbClr val="000000"/>
                </a:solidFill>
                <a:latin typeface="Helvetica Neue" charset="0"/>
                <a:cs typeface="Helvetica Neue" charset="0"/>
              </a:rPr>
              <a:t>	                Fernsehspots (animiert oder statisch)</a:t>
            </a: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sp>
        <p:nvSpPr>
          <p:cNvPr id="66565" name="Rectangle 4"/>
          <p:cNvSpPr>
            <a:spLocks noChangeArrowheads="1"/>
          </p:cNvSpPr>
          <p:nvPr/>
        </p:nvSpPr>
        <p:spPr bwMode="auto">
          <a:xfrm>
            <a:off x="1013399" y="1038350"/>
            <a:ext cx="4768411" cy="3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1000" b="1" dirty="0">
                <a:solidFill>
                  <a:srgbClr val="000000"/>
                </a:solidFill>
                <a:latin typeface="Helvetica Neue" charset="0"/>
                <a:cs typeface="Helvetica Neue" charset="0"/>
              </a:rPr>
              <a:t>Fernsehspots allgemein</a:t>
            </a:r>
          </a:p>
        </p:txBody>
      </p:sp>
      <p:graphicFrame>
        <p:nvGraphicFramePr>
          <p:cNvPr id="28677" name="Group 5"/>
          <p:cNvGraphicFramePr>
            <a:graphicFrameLocks noGrp="1"/>
          </p:cNvGraphicFramePr>
          <p:nvPr>
            <p:extLst>
              <p:ext uri="{D42A27DB-BD31-4B8C-83A1-F6EECF244321}">
                <p14:modId xmlns:p14="http://schemas.microsoft.com/office/powerpoint/2010/main" val="911384664"/>
              </p:ext>
            </p:extLst>
          </p:nvPr>
        </p:nvGraphicFramePr>
        <p:xfrm>
          <a:off x="1132535" y="1906764"/>
          <a:ext cx="4900585" cy="1280340"/>
        </p:xfrm>
        <a:graphic>
          <a:graphicData uri="http://schemas.openxmlformats.org/drawingml/2006/table">
            <a:tbl>
              <a:tblPr/>
              <a:tblGrid>
                <a:gridCol w="1128122"/>
                <a:gridCol w="964151"/>
                <a:gridCol w="1440160"/>
                <a:gridCol w="792088"/>
                <a:gridCol w="576064"/>
              </a:tblGrid>
              <a:tr h="320085">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Zeit</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Dauer</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Schaltungen pro Tag</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Laufzeit</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CHF</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r>
              <a:tr h="32008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06.10 – 14.40 Uhr</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10 Sekunden</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28 (alle 30 Minuten)</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 Woche</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300</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8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15.10 – 05.40 Uhr</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10 Sekunden</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31 (alle 30 Minuten)</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 Woche</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400</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8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24 Stunden</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10 Sekunden</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48 (alle 30 Minuten)</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 Woche</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600</a:t>
                      </a:r>
                    </a:p>
                  </a:txBody>
                  <a:tcPr marL="84386" marR="84386" marT="82620" marB="82620"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bl>
          </a:graphicData>
        </a:graphic>
      </p:graphicFrame>
      <p:sp>
        <p:nvSpPr>
          <p:cNvPr id="66598" name="Rectangle 75"/>
          <p:cNvSpPr>
            <a:spLocks noChangeArrowheads="1"/>
          </p:cNvSpPr>
          <p:nvPr/>
        </p:nvSpPr>
        <p:spPr bwMode="auto">
          <a:xfrm>
            <a:off x="1013399" y="3122252"/>
            <a:ext cx="4768411" cy="109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Produktion animiert: 	CHF 250.-</a:t>
            </a: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Produktion statisch: 	CHF   90.</a:t>
            </a:r>
            <a:r>
              <a:rPr lang="de-CH" sz="900" dirty="0" smtClean="0">
                <a:solidFill>
                  <a:srgbClr val="000000"/>
                </a:solidFill>
                <a:latin typeface="Helvetica Neue" charset="0"/>
                <a:cs typeface="Helvetica Neue" charset="0"/>
              </a:rPr>
              <a:t>-</a:t>
            </a: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Bei Buchungen von </a:t>
            </a:r>
            <a:r>
              <a:rPr lang="de-CH" sz="900" dirty="0" err="1">
                <a:solidFill>
                  <a:srgbClr val="000000"/>
                </a:solidFill>
                <a:latin typeface="Helvetica Neue" charset="0"/>
                <a:cs typeface="Helvetica Neue" charset="0"/>
              </a:rPr>
              <a:t>rro</a:t>
            </a:r>
            <a:r>
              <a:rPr lang="de-CH" sz="900" dirty="0">
                <a:solidFill>
                  <a:srgbClr val="000000"/>
                </a:solidFill>
                <a:latin typeface="Helvetica Neue" charset="0"/>
                <a:cs typeface="Helvetica Neue" charset="0"/>
              </a:rPr>
              <a:t>-Veranstaltungsspots wird ein Rabatt von CHF 50.-</a:t>
            </a: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auf die Preise der Fernsehspots gewährt.</a:t>
            </a: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endParaRP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sp>
        <p:nvSpPr>
          <p:cNvPr id="66627" name="Rectangle 130"/>
          <p:cNvSpPr>
            <a:spLocks noChangeArrowheads="1"/>
          </p:cNvSpPr>
          <p:nvPr/>
        </p:nvSpPr>
        <p:spPr bwMode="auto">
          <a:xfrm>
            <a:off x="495668" y="378761"/>
            <a:ext cx="1649020"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66628" name="Rectangle 131"/>
          <p:cNvSpPr>
            <a:spLocks noChangeArrowheads="1"/>
          </p:cNvSpPr>
          <p:nvPr/>
        </p:nvSpPr>
        <p:spPr bwMode="auto">
          <a:xfrm>
            <a:off x="495669" y="394602"/>
            <a:ext cx="2843102"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Lst>
            </a:pPr>
            <a:r>
              <a:rPr lang="de-CH">
                <a:solidFill>
                  <a:srgbClr val="FFFFFF"/>
                </a:solidFill>
                <a:latin typeface="Helvetica Neue" charset="0"/>
                <a:cs typeface="Helvetica Neue" charset="0"/>
              </a:rPr>
              <a:t>Fernsehspots</a:t>
            </a:r>
          </a:p>
          <a:p>
            <a:pPr>
              <a:lnSpc>
                <a:spcPct val="100000"/>
              </a:lnSpc>
              <a:tabLst>
                <a:tab pos="664902" algn="l"/>
                <a:tab pos="1329804" algn="l"/>
                <a:tab pos="1994706" algn="l"/>
                <a:tab pos="2659609" algn="l"/>
              </a:tabLst>
            </a:pPr>
            <a:endParaRPr lang="de-CH">
              <a:solidFill>
                <a:srgbClr val="FFFFFF"/>
              </a:solidFill>
              <a:latin typeface="Helvetica Neue" charset="0"/>
              <a:cs typeface="Helvetica Neue" charset="0"/>
            </a:endParaRPr>
          </a:p>
        </p:txBody>
      </p:sp>
      <p:sp>
        <p:nvSpPr>
          <p:cNvPr id="66630" name="Rectangle 133"/>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pic>
        <p:nvPicPr>
          <p:cNvPr id="18" name="Bild 17" descr="aenderung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sp>
        <p:nvSpPr>
          <p:cNvPr id="19" name="Rectangle 75"/>
          <p:cNvSpPr>
            <a:spLocks noChangeArrowheads="1"/>
          </p:cNvSpPr>
          <p:nvPr/>
        </p:nvSpPr>
        <p:spPr bwMode="auto">
          <a:xfrm>
            <a:off x="1013399" y="5642526"/>
            <a:ext cx="4768411" cy="109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endParaRPr>
          </a:p>
          <a:p>
            <a:pPr>
              <a:lnSpc>
                <a:spcPct val="115000"/>
              </a:lnSpc>
              <a:tabLst>
                <a:tab pos="664902" algn="l"/>
                <a:tab pos="1329804" algn="l"/>
                <a:tab pos="1994706" algn="l"/>
                <a:tab pos="2659609" algn="l"/>
                <a:tab pos="3324511" algn="l"/>
                <a:tab pos="3989413" algn="l"/>
                <a:tab pos="4654315" algn="l"/>
              </a:tabLst>
            </a:pPr>
            <a:r>
              <a:rPr lang="de-CH" sz="1000" b="1" dirty="0" err="1" smtClean="0">
                <a:solidFill>
                  <a:srgbClr val="000000"/>
                </a:solidFill>
                <a:latin typeface="Helvetica Neue" charset="0"/>
                <a:cs typeface="Helvetica Neue" charset="0"/>
              </a:rPr>
              <a:t>Longspots</a:t>
            </a:r>
            <a:r>
              <a:rPr lang="de-CH" sz="1000" b="1" dirty="0" smtClean="0">
                <a:solidFill>
                  <a:srgbClr val="000000"/>
                </a:solidFill>
                <a:latin typeface="Helvetica Neue" charset="0"/>
                <a:cs typeface="Helvetica Neue" charset="0"/>
              </a:rPr>
              <a:t> und </a:t>
            </a:r>
            <a:r>
              <a:rPr lang="de-CH" sz="1000" b="1" dirty="0" err="1" smtClean="0">
                <a:solidFill>
                  <a:srgbClr val="000000"/>
                </a:solidFill>
                <a:latin typeface="Helvetica Neue" charset="0"/>
                <a:cs typeface="Helvetica Neue" charset="0"/>
              </a:rPr>
              <a:t>Publireportagen</a:t>
            </a:r>
            <a:r>
              <a:rPr lang="de-CH" sz="1000" b="1" dirty="0" smtClean="0">
                <a:solidFill>
                  <a:srgbClr val="000000"/>
                </a:solidFill>
                <a:latin typeface="Helvetica Neue" charset="0"/>
                <a:cs typeface="Helvetica Neue" charset="0"/>
              </a:rPr>
              <a:t> auf Anfrage</a:t>
            </a:r>
            <a:endParaRPr lang="de-CH" sz="1000" b="1" dirty="0">
              <a:solidFill>
                <a:srgbClr val="000000"/>
              </a:solidFill>
              <a:latin typeface="Helvetica Neue" charset="0"/>
              <a:cs typeface="Helvetica Neue" charset="0"/>
            </a:endParaRPr>
          </a:p>
        </p:txBody>
      </p:sp>
      <p:sp>
        <p:nvSpPr>
          <p:cNvPr id="16" name="Oval 2"/>
          <p:cNvSpPr>
            <a:spLocks noChangeArrowheads="1"/>
          </p:cNvSpPr>
          <p:nvPr/>
        </p:nvSpPr>
        <p:spPr bwMode="auto">
          <a:xfrm>
            <a:off x="495668" y="5832583"/>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cxnSp>
        <p:nvCxnSpPr>
          <p:cNvPr id="25" name="AutoShape 93"/>
          <p:cNvCxnSpPr>
            <a:cxnSpLocks noChangeShapeType="1"/>
          </p:cNvCxnSpPr>
          <p:nvPr/>
        </p:nvCxnSpPr>
        <p:spPr bwMode="auto">
          <a:xfrm>
            <a:off x="665006" y="6470344"/>
            <a:ext cx="6541327" cy="12700"/>
          </a:xfrm>
          <a:prstGeom prst="bentConnector3">
            <a:avLst>
              <a:gd name="adj1" fmla="val 307"/>
            </a:avLst>
          </a:prstGeom>
          <a:noFill/>
          <a:ln w="9360">
            <a:solidFill>
              <a:srgbClr val="CCCCCC"/>
            </a:solidFill>
            <a:round/>
            <a:headEnd/>
            <a:tailEnd/>
          </a:ln>
          <a:extLst>
            <a:ext uri="{909E8E84-426E-40dd-AFC4-6F175D3DCCD1}">
              <a14:hiddenFill xmlns:a14="http://schemas.microsoft.com/office/drawing/2010/main">
                <a:noFill/>
              </a14:hiddenFill>
            </a:ext>
          </a:extLst>
        </p:spPr>
      </p:cxnSp>
      <p:cxnSp>
        <p:nvCxnSpPr>
          <p:cNvPr id="26" name="AutoShape 95"/>
          <p:cNvCxnSpPr>
            <a:cxnSpLocks noChangeShapeType="1"/>
          </p:cNvCxnSpPr>
          <p:nvPr/>
        </p:nvCxnSpPr>
        <p:spPr bwMode="auto">
          <a:xfrm rot="5400000" flipH="1" flipV="1">
            <a:off x="6941482" y="6216165"/>
            <a:ext cx="517001" cy="12700"/>
          </a:xfrm>
          <a:prstGeom prst="bentConnector3">
            <a:avLst>
              <a:gd name="adj1" fmla="val 97714"/>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27" name="Oval 192"/>
          <p:cNvSpPr>
            <a:spLocks noChangeArrowheads="1"/>
          </p:cNvSpPr>
          <p:nvPr/>
        </p:nvSpPr>
        <p:spPr bwMode="auto">
          <a:xfrm>
            <a:off x="7025561" y="5722532"/>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28" name="Rectangle 195"/>
          <p:cNvSpPr>
            <a:spLocks noChangeArrowheads="1"/>
          </p:cNvSpPr>
          <p:nvPr/>
        </p:nvSpPr>
        <p:spPr bwMode="auto">
          <a:xfrm>
            <a:off x="7466305" y="5725806"/>
            <a:ext cx="2463631"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Die Kosten verstehen sich exkl. 8% MwSt.</a:t>
            </a:r>
          </a:p>
          <a:p>
            <a:pPr>
              <a:lnSpc>
                <a:spcPct val="100000"/>
              </a:lnSpc>
              <a:tabLst>
                <a:tab pos="664902" algn="l"/>
                <a:tab pos="1329804" algn="l"/>
                <a:tab pos="1994706" algn="l"/>
              </a:tabLst>
            </a:pPr>
            <a:endParaRPr lang="de-CH" sz="1300" dirty="0">
              <a:solidFill>
                <a:srgbClr val="000000"/>
              </a:solidFill>
            </a:endParaRPr>
          </a:p>
        </p:txBody>
      </p:sp>
      <p:pic>
        <p:nvPicPr>
          <p:cNvPr id="20" name="werbung.mp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132535" y="4212366"/>
            <a:ext cx="2596329" cy="1458807"/>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par>
              <p:cTn id="2" fill="hold" nodeType="interactiveSeq">
                <p:childTnLst>
                  <p:par>
                    <p:cTn id="3" fill="hold">
                      <p:childTnLst>
                        <p:par>
                          <p:cTn id="4" fill="hold">
                            <p:stCondLst>
                              <p:cond delay="0"/>
                            </p:stCondLst>
                            <p:childTnLst>
                              <p:par>
                                <p:cTn id="5" presetClass="mediacall" fill="hold" nodeType="clickEffect">
                                  <p:stCondLst>
                                    <p:cond delay="0"/>
                                  </p:stCondLst>
                                  <p:childTnLst>
                                    <p:par>
                                      <p:cTn id="6"/>
                                    </p:par>
                                  </p:childTnLst>
                                </p:cTn>
                              </p:par>
                            </p:childTnLst>
                          </p:cTn>
                        </p:par>
                      </p:childTnLst>
                    </p:cTn>
                  </p:par>
                </p:childTnLst>
              </p:cTn>
            </p:par>
            <p:par>
              <p:cTn id="7" fill="hold" nodeType="interactiveSeq">
                <p:childTnLst>
                  <p:par>
                    <p:cTn id="8" fill="hold">
                      <p:childTnLst>
                        <p:par>
                          <p:cTn id="9" fill="hold">
                            <p:stCondLst>
                              <p:cond delay="0"/>
                            </p:stCondLst>
                            <p:childTnLst>
                              <p:par>
                                <p:cTn id="10" presetClass="mediacall" fill="hold" nodeType="clickEffect">
                                  <p:stCondLst>
                                    <p:cond delay="0"/>
                                  </p:stCondLst>
                                  <p:childTnLst>
                                    <p:par>
                                      <p:cTn id="11"/>
                                    </p:par>
                                  </p:childTnLst>
                                </p:cTn>
                              </p:par>
                            </p:childTnLst>
                          </p:cTn>
                        </p:par>
                      </p:childTnLst>
                    </p:cTn>
                  </p:par>
                </p:childTnLst>
              </p:cTn>
            </p:par>
            <p:seq concurrent="1" nextAc="seek">
              <p:cTn id="12" dur="0" nodeType="mainSeq"/>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0"/>
                                        </p:tgtEl>
                                      </p:cBhvr>
                                    </p:cmd>
                                  </p:childTnLst>
                                </p:cTn>
                              </p:par>
                            </p:childTnLst>
                          </p:cTn>
                        </p:par>
                      </p:childTnLst>
                    </p:cTn>
                  </p:par>
                </p:childTnLst>
              </p:cTn>
              <p:nextCondLst>
                <p:cond evt="onClick" delay="0">
                  <p:tgtEl>
                    <p:spTgt spid="20"/>
                  </p:tgtEl>
                </p:cond>
              </p:nextCondLst>
            </p:seq>
            <p:video>
              <p:cMediaNode vol="80000">
                <p:cTn id="18" fill="hold" display="0">
                  <p:stCondLst>
                    <p:cond delay="indefinite"/>
                  </p:stCondLst>
                </p:cTn>
                <p:tgtEl>
                  <p:spTgt spid="2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 12" descr="aenderung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cxnSp>
        <p:nvCxnSpPr>
          <p:cNvPr id="18" name="AutoShape 1"/>
          <p:cNvCxnSpPr>
            <a:cxnSpLocks noChangeShapeType="1"/>
          </p:cNvCxnSpPr>
          <p:nvPr/>
        </p:nvCxnSpPr>
        <p:spPr bwMode="auto">
          <a:xfrm rot="5400000" flipH="1" flipV="1">
            <a:off x="269298" y="1104287"/>
            <a:ext cx="811623" cy="12700"/>
          </a:xfrm>
          <a:prstGeom prst="bentConnector3">
            <a:avLst>
              <a:gd name="adj1" fmla="val 91614"/>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72707" name="Oval 2"/>
          <p:cNvSpPr>
            <a:spLocks noChangeArrowheads="1"/>
          </p:cNvSpPr>
          <p:nvPr/>
        </p:nvSpPr>
        <p:spPr bwMode="auto">
          <a:xfrm>
            <a:off x="495668" y="1237600"/>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graphicFrame>
        <p:nvGraphicFramePr>
          <p:cNvPr id="31747" name="Group 3"/>
          <p:cNvGraphicFramePr>
            <a:graphicFrameLocks noGrp="1"/>
          </p:cNvGraphicFramePr>
          <p:nvPr>
            <p:extLst>
              <p:ext uri="{D42A27DB-BD31-4B8C-83A1-F6EECF244321}">
                <p14:modId xmlns:p14="http://schemas.microsoft.com/office/powerpoint/2010/main" val="327475817"/>
              </p:ext>
            </p:extLst>
          </p:nvPr>
        </p:nvGraphicFramePr>
        <p:xfrm>
          <a:off x="4032727" y="1327004"/>
          <a:ext cx="4432275" cy="3984376"/>
        </p:xfrm>
        <a:graphic>
          <a:graphicData uri="http://schemas.openxmlformats.org/drawingml/2006/table">
            <a:tbl>
              <a:tblPr/>
              <a:tblGrid>
                <a:gridCol w="1311772"/>
                <a:gridCol w="831711"/>
                <a:gridCol w="524372"/>
                <a:gridCol w="581852"/>
                <a:gridCol w="651568"/>
                <a:gridCol w="531000"/>
              </a:tblGrid>
              <a:tr h="474942">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Format</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Grösse</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a:t>
                      </a: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Pixel)</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CHF</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Woche</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CHF</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Monat</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CHF</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6 Monate</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CHF</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Jahr</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A1 Display</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160 </a:t>
                      </a: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x </a:t>
                      </a: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60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150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400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2000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3500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A2 Display</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160 </a:t>
                      </a: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x 120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300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800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4000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7500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A3 Display</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160 </a:t>
                      </a: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x 180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450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1200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6000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9500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A4 Display</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160 </a:t>
                      </a: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x 240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600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1600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7500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14’000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A5 Display</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160 </a:t>
                      </a: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x 300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750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2000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9500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18’000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B Content Display</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300 </a:t>
                      </a: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x </a:t>
                      </a: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250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600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2000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9500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18’000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220033">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C </a:t>
                      </a:r>
                      <a:r>
                        <a:rPr kumimoji="0" lang="de-CH" sz="900" b="0" i="0" u="none" strike="noStrike" cap="none" normalizeH="0" baseline="0" dirty="0" err="1" smtClean="0">
                          <a:ln>
                            <a:noFill/>
                          </a:ln>
                          <a:solidFill>
                            <a:srgbClr val="000000"/>
                          </a:solidFill>
                          <a:effectLst/>
                          <a:latin typeface="Helvetica Neue" pitchFamily="-1" charset="0"/>
                          <a:ea typeface="Helvetica Neue" pitchFamily="-1" charset="0"/>
                          <a:cs typeface="Helvetica Neue" pitchFamily="-1" charset="0"/>
                        </a:rPr>
                        <a:t>Rubrikensponsoring</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940 </a:t>
                      </a: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x </a:t>
                      </a: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90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500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3000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5000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D </a:t>
                      </a:r>
                      <a:r>
                        <a:rPr kumimoji="0" lang="de-CH" sz="900" b="0" i="0" u="none" strike="noStrike" cap="none" normalizeH="0" baseline="0" dirty="0" err="1">
                          <a:ln>
                            <a:noFill/>
                          </a:ln>
                          <a:solidFill>
                            <a:srgbClr val="000000"/>
                          </a:solidFill>
                          <a:effectLst/>
                          <a:latin typeface="Helvetica Neue" pitchFamily="-1" charset="0"/>
                          <a:ea typeface="Helvetica Neue" pitchFamily="-1" charset="0"/>
                          <a:cs typeface="Helvetica Neue" pitchFamily="-1" charset="0"/>
                        </a:rPr>
                        <a:t>Skyscraper</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160 </a:t>
                      </a: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x </a:t>
                      </a: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600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1500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4000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16‘500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30’000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474942">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E </a:t>
                      </a:r>
                      <a:r>
                        <a:rPr kumimoji="0" lang="de-CH" sz="900" b="0" i="0" u="none" strike="noStrike" cap="none" normalizeH="0" baseline="0" dirty="0" err="1" smtClean="0">
                          <a:ln>
                            <a:noFill/>
                          </a:ln>
                          <a:solidFill>
                            <a:srgbClr val="000000"/>
                          </a:solidFill>
                          <a:effectLst/>
                          <a:latin typeface="Helvetica Neue" pitchFamily="-1" charset="0"/>
                          <a:ea typeface="Helvetica Neue" pitchFamily="-1" charset="0"/>
                          <a:cs typeface="Helvetica Neue" pitchFamily="-1" charset="0"/>
                        </a:rPr>
                        <a:t>Full</a:t>
                      </a: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Display</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Exklusiv</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760 </a:t>
                      </a: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x </a:t>
                      </a: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90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750</a:t>
                      </a: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1500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2500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4000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12’000</a:t>
                      </a: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22’000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22’500</a:t>
                      </a: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38’000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474942">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F Branding</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780 x   90</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  160 x </a:t>
                      </a: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600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2500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10’0000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50’000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 pos="65151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95’000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bl>
          </a:graphicData>
        </a:graphic>
      </p:graphicFrame>
      <p:sp>
        <p:nvSpPr>
          <p:cNvPr id="72794" name="Rectangle 219"/>
          <p:cNvSpPr>
            <a:spLocks noChangeArrowheads="1"/>
          </p:cNvSpPr>
          <p:nvPr/>
        </p:nvSpPr>
        <p:spPr bwMode="auto">
          <a:xfrm>
            <a:off x="495669" y="378761"/>
            <a:ext cx="1865043"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72795" name="Rectangle 220"/>
          <p:cNvSpPr>
            <a:spLocks noChangeArrowheads="1"/>
          </p:cNvSpPr>
          <p:nvPr/>
        </p:nvSpPr>
        <p:spPr bwMode="auto">
          <a:xfrm>
            <a:off x="495668" y="394602"/>
            <a:ext cx="5047868"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dirty="0" smtClean="0">
                <a:solidFill>
                  <a:srgbClr val="FFFFFF"/>
                </a:solidFill>
                <a:latin typeface="Helvetica Neue" charset="0"/>
                <a:cs typeface="Helvetica Neue" charset="0"/>
              </a:rPr>
              <a:t>Onlinewerbung</a:t>
            </a:r>
            <a:endParaRPr lang="de-CH" dirty="0">
              <a:solidFill>
                <a:srgbClr val="FFFFFF"/>
              </a:solidFill>
              <a:latin typeface="Helvetica Neue" charset="0"/>
              <a:cs typeface="Helvetica Neue" charset="0"/>
            </a:endParaRPr>
          </a:p>
        </p:txBody>
      </p:sp>
      <p:sp>
        <p:nvSpPr>
          <p:cNvPr id="72796" name="Rectangle 221"/>
          <p:cNvSpPr>
            <a:spLocks noChangeArrowheads="1"/>
          </p:cNvSpPr>
          <p:nvPr/>
        </p:nvSpPr>
        <p:spPr bwMode="auto">
          <a:xfrm>
            <a:off x="3981372" y="5636533"/>
            <a:ext cx="4288237"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 pos="2659609" algn="l"/>
                <a:tab pos="3324511"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 pos="2659609" algn="l"/>
                <a:tab pos="3324511" algn="l"/>
              </a:tabLst>
            </a:pPr>
            <a:r>
              <a:rPr lang="de-CH" sz="900" dirty="0">
                <a:solidFill>
                  <a:srgbClr val="000000"/>
                </a:solidFill>
                <a:latin typeface="Helvetica Neue" charset="0"/>
                <a:cs typeface="Helvetica Neue" charset="0"/>
              </a:rPr>
              <a:t>Die Kosten verstehen sich exkl. 8% MwSt. </a:t>
            </a:r>
          </a:p>
          <a:p>
            <a:pPr>
              <a:lnSpc>
                <a:spcPct val="100000"/>
              </a:lnSpc>
              <a:tabLst>
                <a:tab pos="664902" algn="l"/>
                <a:tab pos="1329804" algn="l"/>
                <a:tab pos="1994706" algn="l"/>
                <a:tab pos="2659609" algn="l"/>
                <a:tab pos="3324511" algn="l"/>
              </a:tabLst>
            </a:pPr>
            <a:endParaRPr lang="de-CH" sz="1300" dirty="0">
              <a:solidFill>
                <a:srgbClr val="000000"/>
              </a:solidFill>
            </a:endParaRPr>
          </a:p>
        </p:txBody>
      </p:sp>
      <p:sp>
        <p:nvSpPr>
          <p:cNvPr id="72797" name="Rectangle 222"/>
          <p:cNvSpPr>
            <a:spLocks noChangeArrowheads="1"/>
          </p:cNvSpPr>
          <p:nvPr/>
        </p:nvSpPr>
        <p:spPr bwMode="auto">
          <a:xfrm>
            <a:off x="1085468"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pic>
        <p:nvPicPr>
          <p:cNvPr id="72798" name="Picture 2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12" y="1255792"/>
            <a:ext cx="3103576" cy="261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799" name="Picture 2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324" y="3872592"/>
            <a:ext cx="2956556" cy="25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850" name="AutoShape 1"/>
          <p:cNvCxnSpPr>
            <a:cxnSpLocks noChangeShapeType="1"/>
          </p:cNvCxnSpPr>
          <p:nvPr/>
        </p:nvCxnSpPr>
        <p:spPr bwMode="auto">
          <a:xfrm flipH="1" flipV="1">
            <a:off x="673638" y="698474"/>
            <a:ext cx="14708" cy="6328024"/>
          </a:xfrm>
          <a:prstGeom prst="bentConnector3">
            <a:avLst>
              <a:gd name="adj1" fmla="val 50000"/>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78851" name="Rectangle 2"/>
          <p:cNvSpPr>
            <a:spLocks noChangeArrowheads="1"/>
          </p:cNvSpPr>
          <p:nvPr/>
        </p:nvSpPr>
        <p:spPr bwMode="auto">
          <a:xfrm>
            <a:off x="495669" y="378761"/>
            <a:ext cx="661871"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78852" name="Rectangle 3"/>
          <p:cNvSpPr>
            <a:spLocks noChangeArrowheads="1"/>
          </p:cNvSpPr>
          <p:nvPr/>
        </p:nvSpPr>
        <p:spPr bwMode="auto">
          <a:xfrm>
            <a:off x="495668" y="394602"/>
            <a:ext cx="851607"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Lst>
            </a:pPr>
            <a:r>
              <a:rPr lang="de-CH">
                <a:solidFill>
                  <a:srgbClr val="FFFFFF"/>
                </a:solidFill>
                <a:latin typeface="Helvetica Neue" charset="0"/>
                <a:cs typeface="Helvetica Neue" charset="0"/>
              </a:rPr>
              <a:t>AGB</a:t>
            </a:r>
          </a:p>
          <a:p>
            <a:pPr>
              <a:lnSpc>
                <a:spcPct val="100000"/>
              </a:lnSpc>
              <a:tabLst>
                <a:tab pos="664902" algn="l"/>
              </a:tabLst>
            </a:pPr>
            <a:endParaRPr lang="de-CH">
              <a:solidFill>
                <a:srgbClr val="FFFFFF"/>
              </a:solidFill>
              <a:latin typeface="Helvetica Neue" charset="0"/>
              <a:cs typeface="Helvetica Neue" charset="0"/>
            </a:endParaRPr>
          </a:p>
        </p:txBody>
      </p:sp>
      <p:sp>
        <p:nvSpPr>
          <p:cNvPr id="78853" name="Rectangle 4"/>
          <p:cNvSpPr>
            <a:spLocks noChangeArrowheads="1"/>
          </p:cNvSpPr>
          <p:nvPr/>
        </p:nvSpPr>
        <p:spPr bwMode="auto">
          <a:xfrm>
            <a:off x="688346" y="1016747"/>
            <a:ext cx="4385997" cy="57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nchor="ctr"/>
          <a:lstStyle/>
          <a:p>
            <a:pPr marL="419938" indent="-255171">
              <a:lnSpc>
                <a:spcPct val="100000"/>
              </a:lnSpc>
              <a:buFont typeface="Times New Roman" charset="0"/>
              <a:buAutoNum type="arabicPeriod"/>
              <a:tabLst>
                <a:tab pos="664902" algn="l"/>
                <a:tab pos="1329804" algn="l"/>
                <a:tab pos="1994706" algn="l"/>
                <a:tab pos="2659609" algn="l"/>
                <a:tab pos="3324511" algn="l"/>
                <a:tab pos="3989413" algn="l"/>
              </a:tabLst>
            </a:pPr>
            <a:r>
              <a:rPr lang="de-CH" sz="700" dirty="0">
                <a:solidFill>
                  <a:srgbClr val="000000"/>
                </a:solidFill>
                <a:latin typeface="Helvetica Neue" charset="0"/>
                <a:cs typeface="Helvetica Neue" charset="0"/>
              </a:rPr>
              <a:t>Die Radio </a:t>
            </a:r>
            <a:r>
              <a:rPr lang="de-CH" sz="700" dirty="0" err="1">
                <a:solidFill>
                  <a:srgbClr val="000000"/>
                </a:solidFill>
                <a:latin typeface="Helvetica Neue" charset="0"/>
                <a:cs typeface="Helvetica Neue" charset="0"/>
              </a:rPr>
              <a:t>Rottu</a:t>
            </a:r>
            <a:r>
              <a:rPr lang="de-CH" sz="700" dirty="0">
                <a:solidFill>
                  <a:srgbClr val="000000"/>
                </a:solidFill>
                <a:latin typeface="Helvetica Neue" charset="0"/>
                <a:cs typeface="Helvetica Neue" charset="0"/>
              </a:rPr>
              <a:t> Oberwallis AG nimmt im Rahmen der verfügbaren Sendezeit und zu den nachstehenden allgemeinen Geschäftsbedingungen Aufträge für Werbung im Radio entgegen. Die Werbespots werden unter den gleichen technischen Bedingungen ausgestrahlt wie das Programm </a:t>
            </a:r>
            <a:r>
              <a:rPr lang="de-CH" sz="700" dirty="0" smtClean="0">
                <a:solidFill>
                  <a:srgbClr val="000000"/>
                </a:solidFill>
                <a:latin typeface="Helvetica Neue" charset="0"/>
                <a:cs typeface="Helvetica Neue" charset="0"/>
              </a:rPr>
              <a:t>der </a:t>
            </a:r>
            <a:r>
              <a:rPr lang="de-CH" sz="700" dirty="0">
                <a:solidFill>
                  <a:srgbClr val="000000"/>
                </a:solidFill>
                <a:latin typeface="Helvetica Neue" charset="0"/>
                <a:cs typeface="Helvetica Neue" charset="0"/>
              </a:rPr>
              <a:t>Radio </a:t>
            </a:r>
            <a:r>
              <a:rPr lang="de-CH" sz="700" dirty="0" err="1">
                <a:solidFill>
                  <a:srgbClr val="000000"/>
                </a:solidFill>
                <a:latin typeface="Helvetica Neue" charset="0"/>
                <a:cs typeface="Helvetica Neue" charset="0"/>
              </a:rPr>
              <a:t>Rottu</a:t>
            </a:r>
            <a:r>
              <a:rPr lang="de-CH" sz="700" dirty="0">
                <a:solidFill>
                  <a:srgbClr val="000000"/>
                </a:solidFill>
                <a:latin typeface="Helvetica Neue" charset="0"/>
                <a:cs typeface="Helvetica Neue" charset="0"/>
              </a:rPr>
              <a:t> Oberwallis AG.</a:t>
            </a:r>
          </a:p>
          <a:p>
            <a:pPr marL="419938" indent="-255171">
              <a:lnSpc>
                <a:spcPct val="100000"/>
              </a:lnSpc>
              <a:buClrTx/>
              <a:buSzTx/>
              <a:tabLst>
                <a:tab pos="664902" algn="l"/>
                <a:tab pos="1329804" algn="l"/>
                <a:tab pos="1994706" algn="l"/>
                <a:tab pos="2659609" algn="l"/>
                <a:tab pos="3324511" algn="l"/>
                <a:tab pos="3989413" algn="l"/>
              </a:tabLst>
            </a:pPr>
            <a:endParaRPr lang="de-CH" sz="700" dirty="0">
              <a:solidFill>
                <a:srgbClr val="000000"/>
              </a:solidFill>
              <a:latin typeface="Helvetica Neue" charset="0"/>
              <a:cs typeface="Helvetica Neue" charset="0"/>
            </a:endParaRPr>
          </a:p>
          <a:p>
            <a:pPr marL="419938" indent="-255171">
              <a:lnSpc>
                <a:spcPct val="100000"/>
              </a:lnSpc>
              <a:buFont typeface="Times New Roman" charset="0"/>
              <a:buAutoNum type="arabicPeriod" startAt="2"/>
              <a:tabLst>
                <a:tab pos="664902" algn="l"/>
                <a:tab pos="1329804" algn="l"/>
                <a:tab pos="1994706" algn="l"/>
                <a:tab pos="2659609" algn="l"/>
                <a:tab pos="3324511" algn="l"/>
                <a:tab pos="3989413" algn="l"/>
              </a:tabLst>
            </a:pPr>
            <a:r>
              <a:rPr lang="de-CH" sz="700" dirty="0">
                <a:solidFill>
                  <a:srgbClr val="000000"/>
                </a:solidFill>
                <a:latin typeface="Helvetica Neue" charset="0"/>
                <a:cs typeface="Helvetica Neue" charset="0"/>
              </a:rPr>
              <a:t>Die Radio </a:t>
            </a:r>
            <a:r>
              <a:rPr lang="de-CH" sz="700" dirty="0" err="1">
                <a:solidFill>
                  <a:srgbClr val="000000"/>
                </a:solidFill>
                <a:latin typeface="Helvetica Neue" charset="0"/>
                <a:cs typeface="Helvetica Neue" charset="0"/>
              </a:rPr>
              <a:t>Rottu</a:t>
            </a:r>
            <a:r>
              <a:rPr lang="de-CH" sz="700" dirty="0">
                <a:solidFill>
                  <a:srgbClr val="000000"/>
                </a:solidFill>
                <a:latin typeface="Helvetica Neue" charset="0"/>
                <a:cs typeface="Helvetica Neue" charset="0"/>
              </a:rPr>
              <a:t> Oberwallis AG behält sich vor, auch bei bestätigten Aufträgen Werbespots aufgrund ihres Inhalts oder wegen technischer Mängel zurückzuweisen. Die Gründe der Ablehnung werden dem Auftraggeber mitgeteilt. </a:t>
            </a:r>
            <a:r>
              <a:rPr lang="de-CH" sz="700" dirty="0" err="1">
                <a:solidFill>
                  <a:srgbClr val="000000"/>
                </a:solidFill>
                <a:latin typeface="Helvetica Neue" charset="0"/>
                <a:cs typeface="Helvetica Neue" charset="0"/>
              </a:rPr>
              <a:t>Etwelche</a:t>
            </a:r>
            <a:r>
              <a:rPr lang="de-CH" sz="700" dirty="0">
                <a:solidFill>
                  <a:srgbClr val="000000"/>
                </a:solidFill>
                <a:latin typeface="Helvetica Neue" charset="0"/>
                <a:cs typeface="Helvetica Neue" charset="0"/>
              </a:rPr>
              <a:t> Ansprüche gegenüber der Radio </a:t>
            </a:r>
            <a:r>
              <a:rPr lang="de-CH" sz="700" dirty="0" err="1">
                <a:solidFill>
                  <a:srgbClr val="000000"/>
                </a:solidFill>
                <a:latin typeface="Helvetica Neue" charset="0"/>
                <a:cs typeface="Helvetica Neue" charset="0"/>
              </a:rPr>
              <a:t>Rottu</a:t>
            </a:r>
            <a:r>
              <a:rPr lang="de-CH" sz="700" dirty="0">
                <a:solidFill>
                  <a:srgbClr val="000000"/>
                </a:solidFill>
                <a:latin typeface="Helvetica Neue" charset="0"/>
                <a:cs typeface="Helvetica Neue" charset="0"/>
              </a:rPr>
              <a:t> Oberwallis AG als Folge der Rückweisung von Werbespots können nicht gestellt werden.</a:t>
            </a:r>
          </a:p>
          <a:p>
            <a:pPr marL="419938" indent="-255171">
              <a:lnSpc>
                <a:spcPct val="100000"/>
              </a:lnSpc>
              <a:buClrTx/>
              <a:buSzTx/>
              <a:tabLst>
                <a:tab pos="664902" algn="l"/>
                <a:tab pos="1329804" algn="l"/>
                <a:tab pos="1994706" algn="l"/>
                <a:tab pos="2659609" algn="l"/>
                <a:tab pos="3324511" algn="l"/>
                <a:tab pos="3989413" algn="l"/>
              </a:tabLst>
            </a:pPr>
            <a:endParaRPr lang="de-CH" sz="700" dirty="0">
              <a:solidFill>
                <a:srgbClr val="000000"/>
              </a:solidFill>
              <a:latin typeface="Helvetica Neue" charset="0"/>
              <a:cs typeface="Helvetica Neue" charset="0"/>
            </a:endParaRPr>
          </a:p>
          <a:p>
            <a:pPr marL="419938" indent="-255171">
              <a:lnSpc>
                <a:spcPct val="100000"/>
              </a:lnSpc>
              <a:buFont typeface="Times New Roman" charset="0"/>
              <a:buAutoNum type="arabicPeriod" startAt="3"/>
              <a:tabLst>
                <a:tab pos="664902" algn="l"/>
                <a:tab pos="1329804" algn="l"/>
                <a:tab pos="1994706" algn="l"/>
                <a:tab pos="2659609" algn="l"/>
                <a:tab pos="3324511" algn="l"/>
                <a:tab pos="3989413" algn="l"/>
              </a:tabLst>
            </a:pPr>
            <a:r>
              <a:rPr lang="de-CH" sz="700" dirty="0">
                <a:solidFill>
                  <a:srgbClr val="000000"/>
                </a:solidFill>
                <a:latin typeface="Helvetica Neue" charset="0"/>
                <a:cs typeface="Helvetica Neue" charset="0"/>
              </a:rPr>
              <a:t>Der Auftraggeber verpflichtet sich, die Sendeunterlagen bis spätestens 2 Werktage vor Sendetermin frei Haus einzureichen. Werden die Sendeunterlagen nicht rechtzeitig geliefert oder sind nicht einwandfrei und kann aus diesen Gründen die Sendung nicht ausgestrahlt werden, so behält sich die Radio </a:t>
            </a:r>
            <a:r>
              <a:rPr lang="de-CH" sz="700" dirty="0" err="1">
                <a:solidFill>
                  <a:srgbClr val="000000"/>
                </a:solidFill>
                <a:latin typeface="Helvetica Neue" charset="0"/>
                <a:cs typeface="Helvetica Neue" charset="0"/>
              </a:rPr>
              <a:t>Rottu</a:t>
            </a:r>
            <a:r>
              <a:rPr lang="de-CH" sz="700" dirty="0">
                <a:solidFill>
                  <a:srgbClr val="000000"/>
                </a:solidFill>
                <a:latin typeface="Helvetica Neue" charset="0"/>
                <a:cs typeface="Helvetica Neue" charset="0"/>
              </a:rPr>
              <a:t> Oberwallis AG vor, andere brauchbare Unterlagen zu verwenden. Sollten keine sendefähigen Unterlagen vorliegen, wird die vereinbarte Sendezeit in Rechnung gestellt. Gegen die Radio </a:t>
            </a:r>
            <a:r>
              <a:rPr lang="de-CH" sz="700" dirty="0" err="1">
                <a:solidFill>
                  <a:srgbClr val="000000"/>
                </a:solidFill>
                <a:latin typeface="Helvetica Neue" charset="0"/>
                <a:cs typeface="Helvetica Neue" charset="0"/>
              </a:rPr>
              <a:t>Rottu</a:t>
            </a:r>
            <a:r>
              <a:rPr lang="de-CH" sz="700" dirty="0">
                <a:solidFill>
                  <a:srgbClr val="000000"/>
                </a:solidFill>
                <a:latin typeface="Helvetica Neue" charset="0"/>
                <a:cs typeface="Helvetica Neue" charset="0"/>
              </a:rPr>
              <a:t> Oberwallis AG können wegen der Ausstrahlung falscher Spots keine Ansprüche geltend gemacht werden, wenn der Spot vom Auftraggeber oder von dessen Beauftragten versehentlich zugesandt wurde oder falsch beschriftet war. Bei fernmündlicher oder fernschriftlicher Erteilung von Aufträgen oder Einschaltänderungen trägt der Auftraggeber das Risiko von Übermittlungsfehlern.</a:t>
            </a:r>
          </a:p>
          <a:p>
            <a:pPr marL="419938" indent="-255171">
              <a:lnSpc>
                <a:spcPct val="100000"/>
              </a:lnSpc>
              <a:buClrTx/>
              <a:buSzTx/>
              <a:tabLst>
                <a:tab pos="664902" algn="l"/>
                <a:tab pos="1329804" algn="l"/>
                <a:tab pos="1994706" algn="l"/>
                <a:tab pos="2659609" algn="l"/>
                <a:tab pos="3324511" algn="l"/>
                <a:tab pos="3989413" algn="l"/>
              </a:tabLst>
            </a:pPr>
            <a:endParaRPr lang="de-CH" sz="700" dirty="0">
              <a:solidFill>
                <a:srgbClr val="000000"/>
              </a:solidFill>
              <a:latin typeface="Helvetica Neue" charset="0"/>
              <a:cs typeface="Helvetica Neue" charset="0"/>
            </a:endParaRPr>
          </a:p>
          <a:p>
            <a:pPr marL="419938" indent="-255171">
              <a:lnSpc>
                <a:spcPct val="100000"/>
              </a:lnSpc>
              <a:buFont typeface="Times New Roman" charset="0"/>
              <a:buAutoNum type="arabicPeriod" startAt="4"/>
              <a:tabLst>
                <a:tab pos="664902" algn="l"/>
                <a:tab pos="1329804" algn="l"/>
                <a:tab pos="1994706" algn="l"/>
                <a:tab pos="2659609" algn="l"/>
                <a:tab pos="3324511" algn="l"/>
                <a:tab pos="3989413" algn="l"/>
              </a:tabLst>
            </a:pPr>
            <a:r>
              <a:rPr lang="de-CH" sz="700" dirty="0">
                <a:solidFill>
                  <a:srgbClr val="000000"/>
                </a:solidFill>
                <a:latin typeface="Helvetica Neue" charset="0"/>
                <a:cs typeface="Helvetica Neue" charset="0"/>
              </a:rPr>
              <a:t>Folgende Sendeunterlagen werden akzeptiert: </a:t>
            </a:r>
            <a:r>
              <a:rPr lang="de-CH" sz="700" dirty="0" err="1">
                <a:solidFill>
                  <a:srgbClr val="000000"/>
                </a:solidFill>
                <a:latin typeface="Helvetica Neue" charset="0"/>
                <a:cs typeface="Helvetica Neue" charset="0"/>
              </a:rPr>
              <a:t>Minidisc</a:t>
            </a:r>
            <a:r>
              <a:rPr lang="de-CH" sz="700" dirty="0">
                <a:solidFill>
                  <a:srgbClr val="000000"/>
                </a:solidFill>
                <a:latin typeface="Helvetica Neue" charset="0"/>
                <a:cs typeface="Helvetica Neue" charset="0"/>
              </a:rPr>
              <a:t>, mp2, mp3, </a:t>
            </a:r>
            <a:r>
              <a:rPr lang="de-CH" sz="700" dirty="0" err="1">
                <a:solidFill>
                  <a:srgbClr val="000000"/>
                </a:solidFill>
                <a:latin typeface="Helvetica Neue" charset="0"/>
                <a:cs typeface="Helvetica Neue" charset="0"/>
              </a:rPr>
              <a:t>wav</a:t>
            </a:r>
            <a:r>
              <a:rPr lang="de-CH" sz="700" dirty="0">
                <a:solidFill>
                  <a:srgbClr val="000000"/>
                </a:solidFill>
                <a:latin typeface="Helvetica Neue" charset="0"/>
                <a:cs typeface="Helvetica Neue" charset="0"/>
              </a:rPr>
              <a:t>, </a:t>
            </a:r>
            <a:r>
              <a:rPr lang="de-CH" sz="700" dirty="0" err="1">
                <a:solidFill>
                  <a:srgbClr val="000000"/>
                </a:solidFill>
                <a:latin typeface="Helvetica Neue" charset="0"/>
                <a:cs typeface="Helvetica Neue" charset="0"/>
              </a:rPr>
              <a:t>aif</a:t>
            </a:r>
            <a:endParaRPr lang="de-CH" sz="700" dirty="0">
              <a:solidFill>
                <a:srgbClr val="000000"/>
              </a:solidFill>
              <a:latin typeface="Helvetica Neue" charset="0"/>
              <a:cs typeface="Helvetica Neue" charset="0"/>
            </a:endParaRPr>
          </a:p>
          <a:p>
            <a:pPr marL="419938" indent="-255171">
              <a:lnSpc>
                <a:spcPct val="100000"/>
              </a:lnSpc>
              <a:buClrTx/>
              <a:buSzTx/>
              <a:tabLst>
                <a:tab pos="664902" algn="l"/>
                <a:tab pos="1329804" algn="l"/>
                <a:tab pos="1994706" algn="l"/>
                <a:tab pos="2659609" algn="l"/>
                <a:tab pos="3324511" algn="l"/>
                <a:tab pos="3989413" algn="l"/>
              </a:tabLst>
            </a:pPr>
            <a:endParaRPr lang="de-CH" sz="700" dirty="0">
              <a:solidFill>
                <a:srgbClr val="000000"/>
              </a:solidFill>
              <a:latin typeface="Helvetica Neue" charset="0"/>
              <a:cs typeface="Helvetica Neue" charset="0"/>
            </a:endParaRPr>
          </a:p>
          <a:p>
            <a:pPr marL="419938" indent="-255171">
              <a:lnSpc>
                <a:spcPct val="100000"/>
              </a:lnSpc>
              <a:buFont typeface="Times New Roman" charset="0"/>
              <a:buAutoNum type="arabicPeriod" startAt="5"/>
              <a:tabLst>
                <a:tab pos="664902" algn="l"/>
                <a:tab pos="1329804" algn="l"/>
                <a:tab pos="1994706" algn="l"/>
                <a:tab pos="2659609" algn="l"/>
                <a:tab pos="3324511" algn="l"/>
                <a:tab pos="3989413" algn="l"/>
              </a:tabLst>
            </a:pPr>
            <a:r>
              <a:rPr lang="de-CH" sz="700" dirty="0">
                <a:solidFill>
                  <a:srgbClr val="000000"/>
                </a:solidFill>
                <a:latin typeface="Helvetica Neue" charset="0"/>
                <a:cs typeface="Helvetica Neue" charset="0"/>
              </a:rPr>
              <a:t>In der Regel beträgt die maximale Blocklänge 2 Minuten. Ausstrahlungswünsche ausserhalb der vorgegebenen Spotblocks auf Anfrage. An Sonn- und Feiertagen darf seit der Inkraftsetzung des neuen Radio- und Fernsehgesetzes (RTVG) Werbung ausgestrahlt werden.</a:t>
            </a:r>
          </a:p>
          <a:p>
            <a:pPr marL="419938" indent="-255171">
              <a:lnSpc>
                <a:spcPct val="100000"/>
              </a:lnSpc>
              <a:buClrTx/>
              <a:buSzTx/>
              <a:tabLst>
                <a:tab pos="664902" algn="l"/>
                <a:tab pos="1329804" algn="l"/>
                <a:tab pos="1994706" algn="l"/>
                <a:tab pos="2659609" algn="l"/>
                <a:tab pos="3324511" algn="l"/>
                <a:tab pos="3989413" algn="l"/>
              </a:tabLst>
            </a:pPr>
            <a:endParaRPr lang="de-CH" sz="700" dirty="0">
              <a:solidFill>
                <a:srgbClr val="000000"/>
              </a:solidFill>
              <a:latin typeface="Helvetica Neue" charset="0"/>
              <a:cs typeface="Helvetica Neue" charset="0"/>
            </a:endParaRPr>
          </a:p>
          <a:p>
            <a:pPr marL="419938" indent="-255171">
              <a:lnSpc>
                <a:spcPct val="100000"/>
              </a:lnSpc>
              <a:buFont typeface="Times New Roman" charset="0"/>
              <a:buAutoNum type="arabicPeriod" startAt="6"/>
              <a:tabLst>
                <a:tab pos="664902" algn="l"/>
                <a:tab pos="1329804" algn="l"/>
                <a:tab pos="1994706" algn="l"/>
                <a:tab pos="2659609" algn="l"/>
                <a:tab pos="3324511" algn="l"/>
                <a:tab pos="3989413" algn="l"/>
              </a:tabLst>
            </a:pPr>
            <a:r>
              <a:rPr lang="de-CH" sz="700" dirty="0">
                <a:solidFill>
                  <a:srgbClr val="000000"/>
                </a:solidFill>
                <a:latin typeface="Helvetica Neue" charset="0"/>
                <a:cs typeface="Helvetica Neue" charset="0"/>
              </a:rPr>
              <a:t>Innerhalb eines Werbeblocks wird auf Konkurrenzausschluss geachtet.</a:t>
            </a:r>
          </a:p>
          <a:p>
            <a:pPr marL="419938" indent="-255171">
              <a:lnSpc>
                <a:spcPct val="100000"/>
              </a:lnSpc>
              <a:buClrTx/>
              <a:buSzTx/>
              <a:tabLst>
                <a:tab pos="664902" algn="l"/>
                <a:tab pos="1329804" algn="l"/>
                <a:tab pos="1994706" algn="l"/>
                <a:tab pos="2659609" algn="l"/>
                <a:tab pos="3324511" algn="l"/>
                <a:tab pos="3989413" algn="l"/>
              </a:tabLst>
            </a:pPr>
            <a:endParaRPr lang="de-CH" sz="700" dirty="0">
              <a:solidFill>
                <a:srgbClr val="000000"/>
              </a:solidFill>
              <a:latin typeface="Helvetica Neue" charset="0"/>
              <a:cs typeface="Helvetica Neue" charset="0"/>
            </a:endParaRPr>
          </a:p>
          <a:p>
            <a:pPr marL="419938" indent="-255171">
              <a:lnSpc>
                <a:spcPct val="100000"/>
              </a:lnSpc>
              <a:buFont typeface="Times New Roman" charset="0"/>
              <a:buAutoNum type="arabicPeriod" startAt="7"/>
              <a:tabLst>
                <a:tab pos="664902" algn="l"/>
                <a:tab pos="1329804" algn="l"/>
                <a:tab pos="1994706" algn="l"/>
                <a:tab pos="2659609" algn="l"/>
                <a:tab pos="3324511" algn="l"/>
                <a:tab pos="3989413" algn="l"/>
              </a:tabLst>
            </a:pPr>
            <a:r>
              <a:rPr lang="de-CH" sz="700" dirty="0">
                <a:solidFill>
                  <a:srgbClr val="000000"/>
                </a:solidFill>
                <a:latin typeface="Helvetica Neue" charset="0"/>
                <a:cs typeface="Helvetica Neue" charset="0"/>
              </a:rPr>
              <a:t>Fällt eine Werbesendung aus programmlichen oder technischen Gründen aus, so wird diese gleichentags nachgeholt. Ist dies nicht möglich, bedarf eine weitere Verschiebung der Zustimmung des Auftraggebers. Der Ausfall einzelner Sender des Sendenetzes der Radio </a:t>
            </a:r>
            <a:r>
              <a:rPr lang="de-CH" sz="700" dirty="0" err="1">
                <a:solidFill>
                  <a:srgbClr val="000000"/>
                </a:solidFill>
                <a:latin typeface="Helvetica Neue" charset="0"/>
                <a:cs typeface="Helvetica Neue" charset="0"/>
              </a:rPr>
              <a:t>Rottu</a:t>
            </a:r>
            <a:r>
              <a:rPr lang="de-CH" sz="700" dirty="0">
                <a:solidFill>
                  <a:srgbClr val="000000"/>
                </a:solidFill>
                <a:latin typeface="Helvetica Neue" charset="0"/>
                <a:cs typeface="Helvetica Neue" charset="0"/>
              </a:rPr>
              <a:t> Oberwallis AG verpflichtet nicht zur Nachholung der Ausstrahlungen.</a:t>
            </a:r>
          </a:p>
          <a:p>
            <a:pPr marL="419938" indent="-255171">
              <a:lnSpc>
                <a:spcPct val="100000"/>
              </a:lnSpc>
              <a:buClrTx/>
              <a:buSzTx/>
              <a:tabLst>
                <a:tab pos="664902" algn="l"/>
                <a:tab pos="1329804" algn="l"/>
                <a:tab pos="1994706" algn="l"/>
                <a:tab pos="2659609" algn="l"/>
                <a:tab pos="3324511" algn="l"/>
                <a:tab pos="3989413" algn="l"/>
              </a:tabLst>
            </a:pPr>
            <a:endParaRPr lang="de-CH" sz="700" dirty="0">
              <a:solidFill>
                <a:srgbClr val="000000"/>
              </a:solidFill>
              <a:latin typeface="Helvetica Neue" charset="0"/>
              <a:cs typeface="Helvetica Neue" charset="0"/>
            </a:endParaRPr>
          </a:p>
          <a:p>
            <a:pPr marL="419938" indent="-255171">
              <a:lnSpc>
                <a:spcPct val="100000"/>
              </a:lnSpc>
              <a:buFont typeface="Times New Roman" charset="0"/>
              <a:buAutoNum type="arabicPeriod" startAt="7"/>
              <a:tabLst>
                <a:tab pos="664902" algn="l"/>
                <a:tab pos="1329804" algn="l"/>
                <a:tab pos="1994706" algn="l"/>
                <a:tab pos="2659609" algn="l"/>
                <a:tab pos="3324511" algn="l"/>
                <a:tab pos="3989413" algn="l"/>
              </a:tabLst>
            </a:pPr>
            <a:r>
              <a:rPr lang="de-CH" sz="700" dirty="0">
                <a:solidFill>
                  <a:srgbClr val="000000"/>
                </a:solidFill>
                <a:latin typeface="Helvetica Neue" charset="0"/>
                <a:cs typeface="Helvetica Neue" charset="0"/>
              </a:rPr>
              <a:t>Die Ausstrahlung von Werbespots darf in anderen Werbemitteln nur angekündigt werden, wenn darauf hingewiesen wird, dass die Werbung im Radio gesendet wird. Solche Ankündigungen (wie auch die Verwendung des Signets von Radio </a:t>
            </a:r>
            <a:r>
              <a:rPr lang="de-CH" sz="700" dirty="0" err="1">
                <a:solidFill>
                  <a:srgbClr val="000000"/>
                </a:solidFill>
                <a:latin typeface="Helvetica Neue" charset="0"/>
                <a:cs typeface="Helvetica Neue" charset="0"/>
              </a:rPr>
              <a:t>Rottu</a:t>
            </a:r>
            <a:r>
              <a:rPr lang="de-CH" sz="700" dirty="0">
                <a:solidFill>
                  <a:srgbClr val="000000"/>
                </a:solidFill>
                <a:latin typeface="Helvetica Neue" charset="0"/>
                <a:cs typeface="Helvetica Neue" charset="0"/>
              </a:rPr>
              <a:t> in anderen Werbemitteln) bedürfen der Zustimmung der Radio </a:t>
            </a:r>
            <a:r>
              <a:rPr lang="de-CH" sz="700" dirty="0" err="1">
                <a:solidFill>
                  <a:srgbClr val="000000"/>
                </a:solidFill>
                <a:latin typeface="Helvetica Neue" charset="0"/>
                <a:cs typeface="Helvetica Neue" charset="0"/>
              </a:rPr>
              <a:t>Rottu</a:t>
            </a:r>
            <a:r>
              <a:rPr lang="de-CH" sz="700" dirty="0">
                <a:solidFill>
                  <a:srgbClr val="000000"/>
                </a:solidFill>
                <a:latin typeface="Helvetica Neue" charset="0"/>
                <a:cs typeface="Helvetica Neue" charset="0"/>
              </a:rPr>
              <a:t> Oberwallis AG.	</a:t>
            </a:r>
          </a:p>
          <a:p>
            <a:pPr marL="419938" indent="-255171">
              <a:lnSpc>
                <a:spcPct val="100000"/>
              </a:lnSpc>
              <a:buClrTx/>
              <a:buSzTx/>
              <a:tabLst>
                <a:tab pos="664902" algn="l"/>
                <a:tab pos="1329804" algn="l"/>
                <a:tab pos="1994706" algn="l"/>
                <a:tab pos="2659609" algn="l"/>
                <a:tab pos="3324511" algn="l"/>
                <a:tab pos="3989413" algn="l"/>
              </a:tabLst>
            </a:pPr>
            <a:endParaRPr lang="de-CH" sz="700" dirty="0">
              <a:solidFill>
                <a:srgbClr val="000000"/>
              </a:solidFill>
              <a:latin typeface="Helvetica Neue" charset="0"/>
              <a:cs typeface="Helvetica Neue" charset="0"/>
            </a:endParaRPr>
          </a:p>
        </p:txBody>
      </p:sp>
      <p:sp>
        <p:nvSpPr>
          <p:cNvPr id="78854" name="Rectangle 5"/>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sp>
        <p:nvSpPr>
          <p:cNvPr id="78855" name="Rectangle 6"/>
          <p:cNvSpPr>
            <a:spLocks noChangeArrowheads="1"/>
          </p:cNvSpPr>
          <p:nvPr/>
        </p:nvSpPr>
        <p:spPr bwMode="auto">
          <a:xfrm>
            <a:off x="5089051" y="1169403"/>
            <a:ext cx="4694870" cy="433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nchor="ctr"/>
          <a:lstStyle/>
          <a:p>
            <a:pPr marL="419938" indent="-255171">
              <a:lnSpc>
                <a:spcPct val="100000"/>
              </a:lnSpc>
              <a:tabLst>
                <a:tab pos="664902" algn="l"/>
                <a:tab pos="1329804" algn="l"/>
                <a:tab pos="1994706" algn="l"/>
                <a:tab pos="2659609" algn="l"/>
                <a:tab pos="3324511" algn="l"/>
                <a:tab pos="3989413" algn="l"/>
                <a:tab pos="4654315" algn="l"/>
              </a:tabLst>
            </a:pPr>
            <a:r>
              <a:rPr lang="de-CH" sz="700">
                <a:solidFill>
                  <a:srgbClr val="000000"/>
                </a:solidFill>
                <a:latin typeface="Helvetica Neue" charset="0"/>
                <a:cs typeface="Helvetica Neue" charset="0"/>
              </a:rPr>
              <a:t>               	</a:t>
            </a:r>
          </a:p>
          <a:p>
            <a:pPr marL="419938" indent="-255171">
              <a:lnSpc>
                <a:spcPct val="100000"/>
              </a:lnSpc>
              <a:buFont typeface="Times New Roman" charset="0"/>
              <a:buAutoNum type="arabicPeriod" startAt="9"/>
              <a:tabLst>
                <a:tab pos="664902" algn="l"/>
                <a:tab pos="1329804" algn="l"/>
                <a:tab pos="1994706" algn="l"/>
                <a:tab pos="2659609" algn="l"/>
                <a:tab pos="3324511" algn="l"/>
                <a:tab pos="3989413" algn="l"/>
                <a:tab pos="4654315" algn="l"/>
              </a:tabLst>
            </a:pPr>
            <a:r>
              <a:rPr lang="de-CH" sz="700">
                <a:solidFill>
                  <a:srgbClr val="000000"/>
                </a:solidFill>
                <a:latin typeface="Helvetica Neue" charset="0"/>
                <a:cs typeface="Helvetica Neue" charset="0"/>
              </a:rPr>
              <a:t>Die Werbespots für Veranstaltungen werden im Voraus in Rechnung gestellt. Die Faktura ist 10 Tage vor dem ersten Sendetermin zu begleichen. Bei Nichteinhaltung dieser Zahlungsfrist ist Radio Rottu ohne weitere Mahnung berechtigt, die Radiospots vom Programm abzusetzen. Für den dadurch entstehenden Ausfall haftet der Auftraggeber gemäss den allgemeinen Geschäftsbedingungen.</a:t>
            </a:r>
          </a:p>
          <a:p>
            <a:pPr marL="419938" indent="-255171">
              <a:lnSpc>
                <a:spcPct val="100000"/>
              </a:lnSpc>
              <a:buClrTx/>
              <a:buSzTx/>
              <a:tabLst>
                <a:tab pos="664902" algn="l"/>
                <a:tab pos="1329804" algn="l"/>
                <a:tab pos="1994706" algn="l"/>
                <a:tab pos="2659609" algn="l"/>
                <a:tab pos="3324511" algn="l"/>
                <a:tab pos="3989413" algn="l"/>
                <a:tab pos="4654315" algn="l"/>
              </a:tabLst>
            </a:pPr>
            <a:endParaRPr lang="de-CH" sz="700">
              <a:solidFill>
                <a:srgbClr val="000000"/>
              </a:solidFill>
              <a:latin typeface="Helvetica Neue" charset="0"/>
              <a:cs typeface="Helvetica Neue" charset="0"/>
            </a:endParaRPr>
          </a:p>
          <a:p>
            <a:pPr marL="419938" indent="-255171">
              <a:lnSpc>
                <a:spcPct val="100000"/>
              </a:lnSpc>
              <a:buFont typeface="Times New Roman" charset="0"/>
              <a:buAutoNum type="arabicPeriod" startAt="10"/>
              <a:tabLst>
                <a:tab pos="664902" algn="l"/>
                <a:tab pos="1329804" algn="l"/>
                <a:tab pos="1994706" algn="l"/>
                <a:tab pos="2659609" algn="l"/>
                <a:tab pos="3324511" algn="l"/>
                <a:tab pos="3989413" algn="l"/>
                <a:tab pos="4654315" algn="l"/>
              </a:tabLst>
            </a:pPr>
            <a:r>
              <a:rPr lang="de-CH" sz="700">
                <a:solidFill>
                  <a:srgbClr val="000000"/>
                </a:solidFill>
                <a:latin typeface="Helvetica Neue" charset="0"/>
                <a:cs typeface="Helvetica Neue" charset="0"/>
              </a:rPr>
              <a:t>Aufgrund unserer Buchungsbestätigung sind die Einschaltzeiten fest gebucht. Rücktritte und Kürzungen von Buchungsaufträgen sind monatlich möglich, sofern dies der Radio Rottu Oberwallis AG mindestens zwei Monate vor der Erstausstrahlung mitgeteilt wird. Spätere Annullierungen verpflichten zu einer Entschädigungszahlung von 25% (1 Monat im Voraus), 50% (weniger als 1 Monat im Voraus), sofern die entsprechende Werbezeit nicht innerhalb eines Kalenderjahres nachgeholt werden kann.</a:t>
            </a:r>
          </a:p>
          <a:p>
            <a:pPr marL="419938" indent="-255171">
              <a:lnSpc>
                <a:spcPct val="100000"/>
              </a:lnSpc>
              <a:buClrTx/>
              <a:buSzTx/>
              <a:tabLst>
                <a:tab pos="664902" algn="l"/>
                <a:tab pos="1329804" algn="l"/>
                <a:tab pos="1994706" algn="l"/>
                <a:tab pos="2659609" algn="l"/>
                <a:tab pos="3324511" algn="l"/>
                <a:tab pos="3989413" algn="l"/>
                <a:tab pos="4654315" algn="l"/>
              </a:tabLst>
            </a:pPr>
            <a:endParaRPr lang="de-CH" sz="700">
              <a:solidFill>
                <a:srgbClr val="000000"/>
              </a:solidFill>
              <a:latin typeface="Helvetica Neue" charset="0"/>
              <a:cs typeface="Helvetica Neue" charset="0"/>
            </a:endParaRPr>
          </a:p>
          <a:p>
            <a:pPr marL="419938" indent="-255171">
              <a:lnSpc>
                <a:spcPct val="100000"/>
              </a:lnSpc>
              <a:buFont typeface="Times New Roman" charset="0"/>
              <a:buAutoNum type="arabicPeriod" startAt="11"/>
              <a:tabLst>
                <a:tab pos="664902" algn="l"/>
                <a:tab pos="1329804" algn="l"/>
                <a:tab pos="1994706" algn="l"/>
                <a:tab pos="2659609" algn="l"/>
                <a:tab pos="3324511" algn="l"/>
                <a:tab pos="3989413" algn="l"/>
                <a:tab pos="4654315" algn="l"/>
              </a:tabLst>
            </a:pPr>
            <a:r>
              <a:rPr lang="de-CH" sz="700">
                <a:solidFill>
                  <a:srgbClr val="000000"/>
                </a:solidFill>
                <a:latin typeface="Helvetica Neue" charset="0"/>
                <a:cs typeface="Helvetica Neue" charset="0"/>
              </a:rPr>
              <a:t>Sämtliche Gestaltungs- und Herstellungskosten der Radiospots gehen ausschliesslich zulasten des Auftraggebers. </a:t>
            </a:r>
          </a:p>
          <a:p>
            <a:pPr marL="419938" indent="-255171">
              <a:lnSpc>
                <a:spcPct val="100000"/>
              </a:lnSpc>
              <a:buClrTx/>
              <a:buSzTx/>
              <a:tabLst>
                <a:tab pos="664902" algn="l"/>
                <a:tab pos="1329804" algn="l"/>
                <a:tab pos="1994706" algn="l"/>
                <a:tab pos="2659609" algn="l"/>
                <a:tab pos="3324511" algn="l"/>
                <a:tab pos="3989413" algn="l"/>
                <a:tab pos="4654315" algn="l"/>
              </a:tabLst>
            </a:pPr>
            <a:endParaRPr lang="de-CH" sz="700">
              <a:solidFill>
                <a:srgbClr val="000000"/>
              </a:solidFill>
              <a:latin typeface="Helvetica Neue" charset="0"/>
              <a:cs typeface="Helvetica Neue" charset="0"/>
            </a:endParaRPr>
          </a:p>
          <a:p>
            <a:pPr marL="419938" indent="-255171">
              <a:lnSpc>
                <a:spcPct val="100000"/>
              </a:lnSpc>
              <a:buFont typeface="Times New Roman" charset="0"/>
              <a:buAutoNum type="arabicPeriod" startAt="12"/>
              <a:tabLst>
                <a:tab pos="664902" algn="l"/>
                <a:tab pos="1329804" algn="l"/>
                <a:tab pos="1994706" algn="l"/>
                <a:tab pos="2659609" algn="l"/>
                <a:tab pos="3324511" algn="l"/>
                <a:tab pos="3989413" algn="l"/>
                <a:tab pos="4654315" algn="l"/>
              </a:tabLst>
            </a:pPr>
            <a:r>
              <a:rPr lang="de-CH" sz="700">
                <a:solidFill>
                  <a:srgbClr val="000000"/>
                </a:solidFill>
                <a:latin typeface="Helvetica Neue" charset="0"/>
                <a:cs typeface="Helvetica Neue" charset="0"/>
              </a:rPr>
              <a:t>Der Erwerb aller erforderlichen Urheber- und Leistungsschutzrechte obliegt dem Auftraggeber.</a:t>
            </a:r>
          </a:p>
          <a:p>
            <a:pPr marL="419938" indent="-255171">
              <a:lnSpc>
                <a:spcPct val="100000"/>
              </a:lnSpc>
              <a:buClrTx/>
              <a:buSzTx/>
              <a:tabLst>
                <a:tab pos="664902" algn="l"/>
                <a:tab pos="1329804" algn="l"/>
                <a:tab pos="1994706" algn="l"/>
                <a:tab pos="2659609" algn="l"/>
                <a:tab pos="3324511" algn="l"/>
                <a:tab pos="3989413" algn="l"/>
                <a:tab pos="4654315" algn="l"/>
              </a:tabLst>
            </a:pPr>
            <a:endParaRPr lang="de-CH" sz="700">
              <a:solidFill>
                <a:srgbClr val="000000"/>
              </a:solidFill>
              <a:latin typeface="Helvetica Neue" charset="0"/>
              <a:cs typeface="Helvetica Neue" charset="0"/>
            </a:endParaRPr>
          </a:p>
          <a:p>
            <a:pPr marL="419938" indent="-255171">
              <a:lnSpc>
                <a:spcPct val="100000"/>
              </a:lnSpc>
              <a:buFont typeface="Times New Roman" charset="0"/>
              <a:buAutoNum type="arabicPeriod" startAt="13"/>
              <a:tabLst>
                <a:tab pos="664902" algn="l"/>
                <a:tab pos="1329804" algn="l"/>
                <a:tab pos="1994706" algn="l"/>
                <a:tab pos="2659609" algn="l"/>
                <a:tab pos="3324511" algn="l"/>
                <a:tab pos="3989413" algn="l"/>
                <a:tab pos="4654315" algn="l"/>
              </a:tabLst>
            </a:pPr>
            <a:r>
              <a:rPr lang="de-CH" sz="700">
                <a:solidFill>
                  <a:srgbClr val="000000"/>
                </a:solidFill>
                <a:latin typeface="Helvetica Neue" charset="0"/>
                <a:cs typeface="Helvetica Neue" charset="0"/>
              </a:rPr>
              <a:t>Die Werbespots müssen inhaltlich wie formell den gesetzlichen Vorschriften, insbesondere den Bestimmungen des Radio- und Fernsehgesetzes (RTVG), entsprechen. Der Auftraggeber haftet für die Einhaltung dieser Vorschriften.</a:t>
            </a:r>
          </a:p>
          <a:p>
            <a:pPr marL="419938" indent="-255171">
              <a:lnSpc>
                <a:spcPct val="100000"/>
              </a:lnSpc>
              <a:buClrTx/>
              <a:buSzTx/>
              <a:tabLst>
                <a:tab pos="664902" algn="l"/>
                <a:tab pos="1329804" algn="l"/>
                <a:tab pos="1994706" algn="l"/>
                <a:tab pos="2659609" algn="l"/>
                <a:tab pos="3324511" algn="l"/>
                <a:tab pos="3989413" algn="l"/>
                <a:tab pos="4654315" algn="l"/>
              </a:tabLst>
            </a:pPr>
            <a:endParaRPr lang="de-CH" sz="700">
              <a:solidFill>
                <a:srgbClr val="000000"/>
              </a:solidFill>
              <a:latin typeface="Helvetica Neue" charset="0"/>
              <a:cs typeface="Helvetica Neue" charset="0"/>
            </a:endParaRPr>
          </a:p>
          <a:p>
            <a:pPr marL="419938" indent="-255171">
              <a:lnSpc>
                <a:spcPct val="100000"/>
              </a:lnSpc>
              <a:buFont typeface="Times New Roman" charset="0"/>
              <a:buAutoNum type="arabicPeriod" startAt="14"/>
              <a:tabLst>
                <a:tab pos="664902" algn="l"/>
                <a:tab pos="1329804" algn="l"/>
                <a:tab pos="1994706" algn="l"/>
                <a:tab pos="2659609" algn="l"/>
                <a:tab pos="3324511" algn="l"/>
                <a:tab pos="3989413" algn="l"/>
                <a:tab pos="4654315" algn="l"/>
              </a:tabLst>
            </a:pPr>
            <a:r>
              <a:rPr lang="de-CH" sz="700">
                <a:solidFill>
                  <a:srgbClr val="000000"/>
                </a:solidFill>
                <a:latin typeface="Helvetica Neue" charset="0"/>
                <a:cs typeface="Helvetica Neue" charset="0"/>
              </a:rPr>
              <a:t>Die Werbespots sind Eigentum des Auftraggebers. Die Radio Rottu Oberwallis AG bewahrt die Spots im Auftrag des Auftraggebers maximal 12 Monate nach der letzten Ausstrahlung auf.</a:t>
            </a:r>
          </a:p>
          <a:p>
            <a:pPr marL="419938" indent="-255171">
              <a:lnSpc>
                <a:spcPct val="100000"/>
              </a:lnSpc>
              <a:buClrTx/>
              <a:buSzTx/>
              <a:tabLst>
                <a:tab pos="664902" algn="l"/>
                <a:tab pos="1329804" algn="l"/>
                <a:tab pos="1994706" algn="l"/>
                <a:tab pos="2659609" algn="l"/>
                <a:tab pos="3324511" algn="l"/>
                <a:tab pos="3989413" algn="l"/>
                <a:tab pos="4654315" algn="l"/>
              </a:tabLst>
            </a:pPr>
            <a:endParaRPr lang="de-CH" sz="700">
              <a:solidFill>
                <a:srgbClr val="000000"/>
              </a:solidFill>
              <a:latin typeface="Helvetica Neue" charset="0"/>
              <a:cs typeface="Helvetica Neue" charset="0"/>
            </a:endParaRPr>
          </a:p>
          <a:p>
            <a:pPr marL="419938" indent="-255171">
              <a:lnSpc>
                <a:spcPct val="100000"/>
              </a:lnSpc>
              <a:buFont typeface="Times New Roman" charset="0"/>
              <a:buAutoNum type="arabicPeriod" startAt="15"/>
              <a:tabLst>
                <a:tab pos="664902" algn="l"/>
                <a:tab pos="1329804" algn="l"/>
                <a:tab pos="1994706" algn="l"/>
                <a:tab pos="2659609" algn="l"/>
                <a:tab pos="3324511" algn="l"/>
                <a:tab pos="3989413" algn="l"/>
                <a:tab pos="4654315" algn="l"/>
              </a:tabLst>
            </a:pPr>
            <a:r>
              <a:rPr lang="de-CH" sz="700">
                <a:solidFill>
                  <a:srgbClr val="000000"/>
                </a:solidFill>
                <a:latin typeface="Helvetica Neue" charset="0"/>
                <a:cs typeface="Helvetica Neue" charset="0"/>
              </a:rPr>
              <a:t>Im Übrigen betrachtet die Radio Rottu Oberwallis AG die im Radio- und Fernsehgesetz (RTVG) festgehaltenen Punkte über die Werbung als integrierenden Bestandteil der allgemeinen Geschäftsbedingungen.</a:t>
            </a:r>
          </a:p>
          <a:p>
            <a:pPr marL="419938" indent="-255171">
              <a:lnSpc>
                <a:spcPct val="100000"/>
              </a:lnSpc>
              <a:buClrTx/>
              <a:buSzTx/>
              <a:tabLst>
                <a:tab pos="664902" algn="l"/>
                <a:tab pos="1329804" algn="l"/>
                <a:tab pos="1994706" algn="l"/>
                <a:tab pos="2659609" algn="l"/>
                <a:tab pos="3324511" algn="l"/>
                <a:tab pos="3989413" algn="l"/>
                <a:tab pos="4654315" algn="l"/>
              </a:tabLst>
            </a:pPr>
            <a:endParaRPr lang="de-CH" sz="700">
              <a:solidFill>
                <a:srgbClr val="000000"/>
              </a:solidFill>
              <a:latin typeface="Helvetica Neue" charset="0"/>
              <a:cs typeface="Helvetica Neue" charset="0"/>
            </a:endParaRPr>
          </a:p>
          <a:p>
            <a:pPr marL="419938" indent="-255171">
              <a:lnSpc>
                <a:spcPct val="100000"/>
              </a:lnSpc>
              <a:buFont typeface="Times New Roman" charset="0"/>
              <a:buAutoNum type="arabicPeriod" startAt="16"/>
              <a:tabLst>
                <a:tab pos="664902" algn="l"/>
                <a:tab pos="1329804" algn="l"/>
                <a:tab pos="1994706" algn="l"/>
                <a:tab pos="2659609" algn="l"/>
                <a:tab pos="3324511" algn="l"/>
                <a:tab pos="3989413" algn="l"/>
                <a:tab pos="4654315" algn="l"/>
              </a:tabLst>
            </a:pPr>
            <a:r>
              <a:rPr lang="de-CH" sz="700">
                <a:solidFill>
                  <a:srgbClr val="000000"/>
                </a:solidFill>
                <a:latin typeface="Helvetica Neue" charset="0"/>
                <a:cs typeface="Helvetica Neue" charset="0"/>
              </a:rPr>
              <a:t>Die zurzeit gültige Tarifdokumentation ist integrierender Bestandteil der allgemeinen Geschäftsbedingungen. </a:t>
            </a:r>
          </a:p>
          <a:p>
            <a:pPr marL="419938" indent="-255171">
              <a:lnSpc>
                <a:spcPct val="100000"/>
              </a:lnSpc>
              <a:buClrTx/>
              <a:buSzTx/>
              <a:tabLst>
                <a:tab pos="664902" algn="l"/>
                <a:tab pos="1329804" algn="l"/>
                <a:tab pos="1994706" algn="l"/>
                <a:tab pos="2659609" algn="l"/>
                <a:tab pos="3324511" algn="l"/>
                <a:tab pos="3989413" algn="l"/>
                <a:tab pos="4654315" algn="l"/>
              </a:tabLst>
            </a:pPr>
            <a:endParaRPr lang="de-CH" sz="700">
              <a:solidFill>
                <a:srgbClr val="000000"/>
              </a:solidFill>
              <a:latin typeface="Helvetica Neue" charset="0"/>
              <a:cs typeface="Helvetica Neue" charset="0"/>
            </a:endParaRPr>
          </a:p>
          <a:p>
            <a:pPr marL="419938" indent="-255171">
              <a:lnSpc>
                <a:spcPct val="100000"/>
              </a:lnSpc>
              <a:buFont typeface="Times New Roman" charset="0"/>
              <a:buAutoNum type="arabicPeriod" startAt="17"/>
              <a:tabLst>
                <a:tab pos="664902" algn="l"/>
                <a:tab pos="1329804" algn="l"/>
                <a:tab pos="1994706" algn="l"/>
                <a:tab pos="2659609" algn="l"/>
                <a:tab pos="3324511" algn="l"/>
                <a:tab pos="3989413" algn="l"/>
                <a:tab pos="4654315" algn="l"/>
              </a:tabLst>
            </a:pPr>
            <a:r>
              <a:rPr lang="de-CH" sz="700">
                <a:solidFill>
                  <a:srgbClr val="000000"/>
                </a:solidFill>
                <a:latin typeface="Helvetica Neue" charset="0"/>
                <a:cs typeface="Helvetica Neue" charset="0"/>
              </a:rPr>
              <a:t>Erfüllungsort und Gerichtsstand für Verträge mit der Radio Rottu Oberwallis AG ist Visp.</a:t>
            </a:r>
          </a:p>
        </p:txBody>
      </p:sp>
      <p:pic>
        <p:nvPicPr>
          <p:cNvPr id="9" name="Bild 8" descr="aenderung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AutoShape 1"/>
          <p:cNvCxnSpPr>
            <a:cxnSpLocks noChangeShapeType="1"/>
          </p:cNvCxnSpPr>
          <p:nvPr/>
        </p:nvCxnSpPr>
        <p:spPr bwMode="auto">
          <a:xfrm rot="16200000" flipV="1">
            <a:off x="-1844247" y="3217834"/>
            <a:ext cx="5038715" cy="1"/>
          </a:xfrm>
          <a:prstGeom prst="bentConnector3">
            <a:avLst>
              <a:gd name="adj1" fmla="val 50000"/>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39939" name="Rectangle 2"/>
          <p:cNvSpPr>
            <a:spLocks noChangeArrowheads="1"/>
          </p:cNvSpPr>
          <p:nvPr/>
        </p:nvSpPr>
        <p:spPr bwMode="auto">
          <a:xfrm>
            <a:off x="495668" y="378761"/>
            <a:ext cx="1928250"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39940" name="Rectangle 3"/>
          <p:cNvSpPr>
            <a:spLocks noChangeArrowheads="1"/>
          </p:cNvSpPr>
          <p:nvPr/>
        </p:nvSpPr>
        <p:spPr bwMode="auto">
          <a:xfrm>
            <a:off x="1013399" y="1284839"/>
            <a:ext cx="4768411" cy="2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1000" b="1" dirty="0">
                <a:solidFill>
                  <a:srgbClr val="000000"/>
                </a:solidFill>
                <a:latin typeface="Helvetica Neue" charset="0"/>
                <a:cs typeface="Helvetica Neue" charset="0"/>
              </a:rPr>
              <a:t>Sekundenpreise</a:t>
            </a: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endParaRPr>
          </a:p>
        </p:txBody>
      </p:sp>
      <p:sp>
        <p:nvSpPr>
          <p:cNvPr id="39941" name="Rectangle 4"/>
          <p:cNvSpPr>
            <a:spLocks noChangeArrowheads="1"/>
          </p:cNvSpPr>
          <p:nvPr/>
        </p:nvSpPr>
        <p:spPr bwMode="auto">
          <a:xfrm>
            <a:off x="495668" y="394602"/>
            <a:ext cx="5047868"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a:solidFill>
                  <a:srgbClr val="FFFFFF"/>
                </a:solidFill>
                <a:latin typeface="Helvetica Neue" charset="0"/>
                <a:cs typeface="Helvetica Neue" charset="0"/>
              </a:rPr>
              <a:t>Tarife Radiospots</a:t>
            </a:r>
          </a:p>
        </p:txBody>
      </p:sp>
      <p:sp>
        <p:nvSpPr>
          <p:cNvPr id="39942" name="Oval 5"/>
          <p:cNvSpPr>
            <a:spLocks noChangeArrowheads="1"/>
          </p:cNvSpPr>
          <p:nvPr/>
        </p:nvSpPr>
        <p:spPr bwMode="auto">
          <a:xfrm>
            <a:off x="495668" y="1344480"/>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graphicFrame>
        <p:nvGraphicFramePr>
          <p:cNvPr id="15366" name="Group 6"/>
          <p:cNvGraphicFramePr>
            <a:graphicFrameLocks noGrp="1"/>
          </p:cNvGraphicFramePr>
          <p:nvPr>
            <p:extLst>
              <p:ext uri="{D42A27DB-BD31-4B8C-83A1-F6EECF244321}">
                <p14:modId xmlns:p14="http://schemas.microsoft.com/office/powerpoint/2010/main" val="1507079829"/>
              </p:ext>
            </p:extLst>
          </p:nvPr>
        </p:nvGraphicFramePr>
        <p:xfrm>
          <a:off x="1139890" y="1829224"/>
          <a:ext cx="1667914" cy="2240875"/>
        </p:xfrm>
        <a:graphic>
          <a:graphicData uri="http://schemas.openxmlformats.org/drawingml/2006/table">
            <a:tbl>
              <a:tblPr/>
              <a:tblGrid>
                <a:gridCol w="1150184"/>
                <a:gridCol w="517730"/>
              </a:tblGrid>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Zeitfenster</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CHF</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05.00 – 06.00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3.85</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06.00 – 07.00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3.85</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07.00 – 08.00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7.00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08.00 – 09.00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7.60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09.00 – 10.00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7.60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10.00 – 11.00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6.60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5418" name="Group 58"/>
          <p:cNvGraphicFramePr>
            <a:graphicFrameLocks noGrp="1"/>
          </p:cNvGraphicFramePr>
          <p:nvPr>
            <p:extLst>
              <p:ext uri="{D42A27DB-BD31-4B8C-83A1-F6EECF244321}">
                <p14:modId xmlns:p14="http://schemas.microsoft.com/office/powerpoint/2010/main" val="3441739483"/>
              </p:ext>
            </p:extLst>
          </p:nvPr>
        </p:nvGraphicFramePr>
        <p:xfrm>
          <a:off x="3103439" y="1840026"/>
          <a:ext cx="1582698" cy="2240875"/>
        </p:xfrm>
        <a:graphic>
          <a:graphicData uri="http://schemas.openxmlformats.org/drawingml/2006/table">
            <a:tbl>
              <a:tblPr/>
              <a:tblGrid>
                <a:gridCol w="1091420"/>
                <a:gridCol w="491278"/>
              </a:tblGrid>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Zeitfenster</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CHF</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11.00 – 12.00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10.05</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12.00 – 13.00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10.30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13.00 – 14.00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7.95</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14.00 – 15.00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6.30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15.00 – 16.00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7.15</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125">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16.00 – 17.00</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7.75</a:t>
                      </a:r>
                    </a:p>
                  </a:txBody>
                  <a:tcPr marL="84386" marR="84386" marT="82633" marB="82633"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5470" name="Group 110"/>
          <p:cNvGraphicFramePr>
            <a:graphicFrameLocks noGrp="1"/>
          </p:cNvGraphicFramePr>
          <p:nvPr>
            <p:extLst>
              <p:ext uri="{D42A27DB-BD31-4B8C-83A1-F6EECF244321}">
                <p14:modId xmlns:p14="http://schemas.microsoft.com/office/powerpoint/2010/main" val="4225216502"/>
              </p:ext>
            </p:extLst>
          </p:nvPr>
        </p:nvGraphicFramePr>
        <p:xfrm>
          <a:off x="5068460" y="1840025"/>
          <a:ext cx="1667914" cy="1600240"/>
        </p:xfrm>
        <a:graphic>
          <a:graphicData uri="http://schemas.openxmlformats.org/drawingml/2006/table">
            <a:tbl>
              <a:tblPr/>
              <a:tblGrid>
                <a:gridCol w="1150184"/>
                <a:gridCol w="517730"/>
              </a:tblGrid>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Zeitfenster</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CHF</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17.00 – 18.00</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7.05</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18.00 – 19.00</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6.75</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4CCCC"/>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19.00 – 20.00</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4.35</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20.00 – 05.00</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2.00</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bl>
          </a:graphicData>
        </a:graphic>
      </p:graphicFrame>
      <p:sp>
        <p:nvSpPr>
          <p:cNvPr id="40017" name="Rectangle 150"/>
          <p:cNvSpPr>
            <a:spLocks noChangeArrowheads="1"/>
          </p:cNvSpPr>
          <p:nvPr/>
        </p:nvSpPr>
        <p:spPr bwMode="auto">
          <a:xfrm>
            <a:off x="1016777" y="4244736"/>
            <a:ext cx="4768411" cy="6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Sozialrabatt:		50% für soziale Institutionen</a:t>
            </a: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Beraterkommission:	10% für anerkannte Werbe- und Mediaagenturen</a:t>
            </a:r>
          </a:p>
        </p:txBody>
      </p:sp>
      <p:sp>
        <p:nvSpPr>
          <p:cNvPr id="40018" name="Rectangle 151"/>
          <p:cNvSpPr>
            <a:spLocks noChangeArrowheads="1"/>
          </p:cNvSpPr>
          <p:nvPr/>
        </p:nvSpPr>
        <p:spPr bwMode="auto">
          <a:xfrm>
            <a:off x="5068460" y="3563886"/>
            <a:ext cx="1804701" cy="396042"/>
          </a:xfrm>
          <a:prstGeom prst="rect">
            <a:avLst/>
          </a:pr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Lst>
            </a:pPr>
            <a:r>
              <a:rPr lang="de-CH" sz="900" dirty="0">
                <a:solidFill>
                  <a:srgbClr val="000000"/>
                </a:solidFill>
                <a:latin typeface="Helvetica Neue" charset="0"/>
                <a:cs typeface="Helvetica Neue" charset="0"/>
              </a:rPr>
              <a:t>Primetime - Beste Werbezeit</a:t>
            </a:r>
          </a:p>
        </p:txBody>
      </p:sp>
      <p:cxnSp>
        <p:nvCxnSpPr>
          <p:cNvPr id="40040" name="AutoShape 191"/>
          <p:cNvCxnSpPr>
            <a:cxnSpLocks noChangeShapeType="1"/>
          </p:cNvCxnSpPr>
          <p:nvPr/>
        </p:nvCxnSpPr>
        <p:spPr bwMode="auto">
          <a:xfrm>
            <a:off x="672168" y="5735750"/>
            <a:ext cx="6374551" cy="1440"/>
          </a:xfrm>
          <a:prstGeom prst="bentConnector3">
            <a:avLst>
              <a:gd name="adj1" fmla="val 50000"/>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40041" name="Oval 192"/>
          <p:cNvSpPr>
            <a:spLocks noChangeArrowheads="1"/>
          </p:cNvSpPr>
          <p:nvPr/>
        </p:nvSpPr>
        <p:spPr bwMode="auto">
          <a:xfrm>
            <a:off x="6873161" y="5570132"/>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0043" name="Rectangle 194"/>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sp>
        <p:nvSpPr>
          <p:cNvPr id="40044" name="Rectangle 195"/>
          <p:cNvSpPr>
            <a:spLocks noChangeArrowheads="1"/>
          </p:cNvSpPr>
          <p:nvPr/>
        </p:nvSpPr>
        <p:spPr bwMode="auto">
          <a:xfrm>
            <a:off x="7313905" y="5573406"/>
            <a:ext cx="2463631"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Die Kosten verstehen sich exkl. 8% MwSt.</a:t>
            </a:r>
          </a:p>
          <a:p>
            <a:pPr>
              <a:lnSpc>
                <a:spcPct val="100000"/>
              </a:lnSpc>
              <a:tabLst>
                <a:tab pos="664902" algn="l"/>
                <a:tab pos="1329804" algn="l"/>
                <a:tab pos="1994706" algn="l"/>
              </a:tabLst>
            </a:pPr>
            <a:endParaRPr lang="de-CH" sz="1300" dirty="0">
              <a:solidFill>
                <a:srgbClr val="000000"/>
              </a:solidFill>
            </a:endParaRPr>
          </a:p>
        </p:txBody>
      </p:sp>
      <p:pic>
        <p:nvPicPr>
          <p:cNvPr id="2" name="Image Spot.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1150208" y="4752074"/>
            <a:ext cx="177119" cy="169571"/>
          </a:xfrm>
          <a:prstGeom prst="rect">
            <a:avLst/>
          </a:prstGeom>
        </p:spPr>
      </p:pic>
      <p:pic>
        <p:nvPicPr>
          <p:cNvPr id="23" name="Bild 22" descr="aenderung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par>
              <p:cTn id="2" fill="hold" nodeType="interactiveSeq">
                <p:childTnLst>
                  <p:par>
                    <p:cTn id="3" fill="hold">
                      <p:childTnLst>
                        <p:par>
                          <p:cTn id="4" fill="hold">
                            <p:stCondLst>
                              <p:cond delay="0"/>
                            </p:stCondLst>
                            <p:childTnLst>
                              <p:par>
                                <p:cTn id="5" presetClass="mediacall" fill="hold" nodeType="clickEffect">
                                  <p:stCondLst>
                                    <p:cond delay="0"/>
                                  </p:stCondLst>
                                  <p:childTnLst>
                                    <p:par>
                                      <p:cTn id="6"/>
                                    </p:par>
                                  </p:childTnLst>
                                </p:cTn>
                              </p:par>
                            </p:childTnLst>
                          </p:cTn>
                        </p:par>
                      </p:childTnLst>
                    </p:cTn>
                  </p:par>
                </p:childTnLst>
              </p:cTn>
            </p:par>
            <p:seq concurrent="1" nextAc="seek">
              <p:cTn id="7" dur="0" nodeType="mainSeq"/>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06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AutoShape 1"/>
          <p:cNvCxnSpPr>
            <a:cxnSpLocks noChangeShapeType="1"/>
          </p:cNvCxnSpPr>
          <p:nvPr/>
        </p:nvCxnSpPr>
        <p:spPr bwMode="auto">
          <a:xfrm flipV="1">
            <a:off x="673638" y="532856"/>
            <a:ext cx="1471" cy="5619470"/>
          </a:xfrm>
          <a:prstGeom prst="bentConnector3">
            <a:avLst>
              <a:gd name="adj1" fmla="val 50000"/>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41988" name="Oval 3"/>
          <p:cNvSpPr>
            <a:spLocks noChangeArrowheads="1"/>
          </p:cNvSpPr>
          <p:nvPr/>
        </p:nvSpPr>
        <p:spPr bwMode="auto">
          <a:xfrm>
            <a:off x="495668" y="937968"/>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1989" name="Rectangle 4"/>
          <p:cNvSpPr>
            <a:spLocks noChangeArrowheads="1"/>
          </p:cNvSpPr>
          <p:nvPr/>
        </p:nvSpPr>
        <p:spPr bwMode="auto">
          <a:xfrm>
            <a:off x="993916" y="4533212"/>
            <a:ext cx="3815068" cy="59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Lst>
            </a:pPr>
            <a:r>
              <a:rPr lang="de-CH" sz="900" i="1" dirty="0">
                <a:solidFill>
                  <a:srgbClr val="000000"/>
                </a:solidFill>
                <a:latin typeface="Helvetica Neue" charset="0"/>
                <a:cs typeface="Helvetica Neue" charset="0"/>
              </a:rPr>
              <a:t>*Freies Werk gemäss </a:t>
            </a:r>
            <a:r>
              <a:rPr lang="de-CH" sz="900" i="1" dirty="0" err="1">
                <a:solidFill>
                  <a:srgbClr val="000000"/>
                </a:solidFill>
                <a:latin typeface="Helvetica Neue" charset="0"/>
                <a:cs typeface="Helvetica Neue" charset="0"/>
              </a:rPr>
              <a:t>Suisa</a:t>
            </a:r>
            <a:r>
              <a:rPr lang="de-CH" sz="900" i="1" dirty="0">
                <a:solidFill>
                  <a:srgbClr val="000000"/>
                </a:solidFill>
                <a:latin typeface="Helvetica Neue" charset="0"/>
                <a:cs typeface="Helvetica Neue" charset="0"/>
              </a:rPr>
              <a:t> (</a:t>
            </a:r>
            <a:r>
              <a:rPr lang="de-CH" sz="900" i="1" dirty="0" err="1">
                <a:solidFill>
                  <a:srgbClr val="000000"/>
                </a:solidFill>
                <a:latin typeface="Helvetica Neue" charset="0"/>
                <a:cs typeface="Helvetica Neue" charset="0"/>
              </a:rPr>
              <a:t>www.suisa.ch</a:t>
            </a:r>
            <a:r>
              <a:rPr lang="de-CH" sz="900" i="1" dirty="0">
                <a:solidFill>
                  <a:srgbClr val="000000"/>
                </a:solidFill>
                <a:latin typeface="Helvetica Neue" charset="0"/>
                <a:cs typeface="Helvetica Neue" charset="0"/>
              </a:rPr>
              <a:t>)</a:t>
            </a:r>
            <a:r>
              <a:rPr lang="de-CH" sz="900" dirty="0">
                <a:solidFill>
                  <a:srgbClr val="000000"/>
                </a:solidFill>
                <a:latin typeface="Helvetica Neue" charset="0"/>
                <a:cs typeface="Helvetica Neue" charset="0"/>
              </a:rPr>
              <a:t>: Ein Werk, das frei genutzt werden darf, ohne eine Erlaubnis einholen und Entschädigung dafür zahlen zu müssen.</a:t>
            </a:r>
          </a:p>
          <a:p>
            <a:pPr>
              <a:lnSpc>
                <a:spcPct val="115000"/>
              </a:lnSpc>
              <a:tabLst>
                <a:tab pos="664902" algn="l"/>
                <a:tab pos="1329804" algn="l"/>
                <a:tab pos="1994706" algn="l"/>
                <a:tab pos="2659609" algn="l"/>
                <a:tab pos="3324511"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Lst>
            </a:pPr>
            <a:endParaRPr lang="de-CH" sz="900" dirty="0">
              <a:solidFill>
                <a:srgbClr val="000000"/>
              </a:solidFill>
              <a:latin typeface="Helvetica Neue" charset="0"/>
              <a:cs typeface="Helvetica Neue" charset="0"/>
            </a:endParaRPr>
          </a:p>
        </p:txBody>
      </p:sp>
      <p:sp>
        <p:nvSpPr>
          <p:cNvPr id="42022" name="Rectangle 71"/>
          <p:cNvSpPr>
            <a:spLocks noChangeArrowheads="1"/>
          </p:cNvSpPr>
          <p:nvPr/>
        </p:nvSpPr>
        <p:spPr bwMode="auto">
          <a:xfrm>
            <a:off x="495669" y="378761"/>
            <a:ext cx="1360988"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2023" name="Rectangle 72"/>
          <p:cNvSpPr>
            <a:spLocks noChangeArrowheads="1"/>
          </p:cNvSpPr>
          <p:nvPr/>
        </p:nvSpPr>
        <p:spPr bwMode="auto">
          <a:xfrm>
            <a:off x="495668" y="394602"/>
            <a:ext cx="5047868"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dirty="0" smtClean="0">
                <a:solidFill>
                  <a:srgbClr val="FFFFFF"/>
                </a:solidFill>
                <a:latin typeface="Helvetica Neue" charset="0"/>
                <a:cs typeface="Helvetica Neue" charset="0"/>
              </a:rPr>
              <a:t>Produktion</a:t>
            </a:r>
            <a:endParaRPr lang="de-CH" dirty="0">
              <a:solidFill>
                <a:srgbClr val="FFFFFF"/>
              </a:solidFill>
              <a:latin typeface="Helvetica Neue" charset="0"/>
              <a:cs typeface="Helvetica Neue" charset="0"/>
            </a:endParaRPr>
          </a:p>
        </p:txBody>
      </p:sp>
      <p:sp>
        <p:nvSpPr>
          <p:cNvPr id="42024" name="Oval 73"/>
          <p:cNvSpPr>
            <a:spLocks noChangeArrowheads="1"/>
          </p:cNvSpPr>
          <p:nvPr/>
        </p:nvSpPr>
        <p:spPr bwMode="auto">
          <a:xfrm>
            <a:off x="495668" y="5265193"/>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2025" name="Rectangle 74"/>
          <p:cNvSpPr>
            <a:spLocks noChangeArrowheads="1"/>
          </p:cNvSpPr>
          <p:nvPr/>
        </p:nvSpPr>
        <p:spPr bwMode="auto">
          <a:xfrm>
            <a:off x="1004518" y="5157192"/>
            <a:ext cx="4768411" cy="3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1000" b="1" dirty="0">
                <a:solidFill>
                  <a:srgbClr val="000000"/>
                </a:solidFill>
                <a:latin typeface="Helvetica Neue" charset="0"/>
                <a:cs typeface="Helvetica Neue" charset="0"/>
              </a:rPr>
              <a:t>Termine</a:t>
            </a:r>
          </a:p>
          <a:p>
            <a:pPr>
              <a:lnSpc>
                <a:spcPct val="115000"/>
              </a:lnSpc>
              <a:tabLst>
                <a:tab pos="664902" algn="l"/>
                <a:tab pos="1329804" algn="l"/>
                <a:tab pos="1994706" algn="l"/>
                <a:tab pos="2659609" algn="l"/>
                <a:tab pos="3324511" algn="l"/>
                <a:tab pos="3989413" algn="l"/>
                <a:tab pos="4654315" algn="l"/>
              </a:tabLst>
            </a:pPr>
            <a:endParaRPr lang="de-CH" sz="10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sp>
        <p:nvSpPr>
          <p:cNvPr id="42026" name="Oval 75"/>
          <p:cNvSpPr>
            <a:spLocks noChangeArrowheads="1"/>
          </p:cNvSpPr>
          <p:nvPr/>
        </p:nvSpPr>
        <p:spPr bwMode="auto">
          <a:xfrm>
            <a:off x="500081" y="6152326"/>
            <a:ext cx="345644"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graphicFrame>
        <p:nvGraphicFramePr>
          <p:cNvPr id="16460" name="Group 76"/>
          <p:cNvGraphicFramePr>
            <a:graphicFrameLocks noGrp="1"/>
          </p:cNvGraphicFramePr>
          <p:nvPr>
            <p:extLst>
              <p:ext uri="{D42A27DB-BD31-4B8C-83A1-F6EECF244321}">
                <p14:modId xmlns:p14="http://schemas.microsoft.com/office/powerpoint/2010/main" val="796489851"/>
              </p:ext>
            </p:extLst>
          </p:nvPr>
        </p:nvGraphicFramePr>
        <p:xfrm>
          <a:off x="1132422" y="5538954"/>
          <a:ext cx="3654998" cy="640194"/>
        </p:xfrm>
        <a:graphic>
          <a:graphicData uri="http://schemas.openxmlformats.org/drawingml/2006/table">
            <a:tbl>
              <a:tblPr/>
              <a:tblGrid>
                <a:gridCol w="2432743"/>
                <a:gridCol w="1222255"/>
              </a:tblGrid>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Einfache Produktion oder Textänderung</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2 – 3 Arbeitstage</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Aufwendige Produktion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      5 Arbeitstage</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bl>
          </a:graphicData>
        </a:graphic>
      </p:graphicFrame>
      <p:cxnSp>
        <p:nvCxnSpPr>
          <p:cNvPr id="42038" name="AutoShape 93"/>
          <p:cNvCxnSpPr>
            <a:cxnSpLocks noChangeShapeType="1"/>
          </p:cNvCxnSpPr>
          <p:nvPr/>
        </p:nvCxnSpPr>
        <p:spPr bwMode="auto">
          <a:xfrm>
            <a:off x="841312" y="6317944"/>
            <a:ext cx="6212621" cy="12700"/>
          </a:xfrm>
          <a:prstGeom prst="bentConnector3">
            <a:avLst>
              <a:gd name="adj1" fmla="val -3530"/>
            </a:avLst>
          </a:prstGeom>
          <a:noFill/>
          <a:ln w="9360">
            <a:solidFill>
              <a:srgbClr val="CCCCCC"/>
            </a:solidFill>
            <a:round/>
            <a:headEnd/>
            <a:tailEnd/>
          </a:ln>
          <a:extLst>
            <a:ext uri="{909E8E84-426E-40dd-AFC4-6F175D3DCCD1}">
              <a14:hiddenFill xmlns:a14="http://schemas.microsoft.com/office/drawing/2010/main">
                <a:noFill/>
              </a14:hiddenFill>
            </a:ext>
          </a:extLst>
        </p:spPr>
      </p:cxnSp>
      <p:cxnSp>
        <p:nvCxnSpPr>
          <p:cNvPr id="42040" name="AutoShape 95"/>
          <p:cNvCxnSpPr>
            <a:cxnSpLocks noChangeShapeType="1"/>
          </p:cNvCxnSpPr>
          <p:nvPr/>
        </p:nvCxnSpPr>
        <p:spPr bwMode="auto">
          <a:xfrm rot="5400000" flipH="1" flipV="1">
            <a:off x="6789082" y="6063765"/>
            <a:ext cx="517001" cy="12700"/>
          </a:xfrm>
          <a:prstGeom prst="bentConnector3">
            <a:avLst>
              <a:gd name="adj1" fmla="val 97714"/>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42041" name="Rectangle 96"/>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pic>
        <p:nvPicPr>
          <p:cNvPr id="19" name="Bild 18" descr="aenderung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graphicFrame>
        <p:nvGraphicFramePr>
          <p:cNvPr id="18" name="Group 110"/>
          <p:cNvGraphicFramePr>
            <a:graphicFrameLocks noGrp="1"/>
          </p:cNvGraphicFramePr>
          <p:nvPr>
            <p:extLst>
              <p:ext uri="{D42A27DB-BD31-4B8C-83A1-F6EECF244321}">
                <p14:modId xmlns:p14="http://schemas.microsoft.com/office/powerpoint/2010/main" val="3319022194"/>
              </p:ext>
            </p:extLst>
          </p:nvPr>
        </p:nvGraphicFramePr>
        <p:xfrm>
          <a:off x="1058994" y="1081622"/>
          <a:ext cx="3461958" cy="3520528"/>
        </p:xfrm>
        <a:graphic>
          <a:graphicData uri="http://schemas.openxmlformats.org/drawingml/2006/table">
            <a:tbl>
              <a:tblPr/>
              <a:tblGrid>
                <a:gridCol w="2957902"/>
                <a:gridCol w="504056"/>
              </a:tblGrid>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Zeitfenster</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CHF</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Produktion (Konzept / Aufnahme / Mix)</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250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no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Laiensprecher/in</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80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Profisprecher/in ab</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250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no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Geräusch ab</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30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defRPr/>
                      </a:pPr>
                      <a:r>
                        <a:rPr kumimoji="0" lang="de-CH" sz="900" b="0" i="0" u="none" strike="noStrike" cap="none" normalizeH="0" baseline="0" dirty="0" err="1" smtClean="0">
                          <a:ln>
                            <a:noFill/>
                          </a:ln>
                          <a:solidFill>
                            <a:srgbClr val="000000"/>
                          </a:solidFill>
                          <a:effectLst/>
                          <a:latin typeface="Helvetica Neue" charset="0"/>
                          <a:ea typeface="ＭＳ Ｐゴシック" charset="0"/>
                          <a:cs typeface="Helvetica Neue" charset="0"/>
                        </a:rPr>
                        <a:t>Mood</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-Musik </a:t>
                      </a:r>
                      <a:r>
                        <a:rPr kumimoji="0" lang="de-CH" sz="900" b="0" i="1" u="none" strike="noStrike" cap="none" normalizeH="0" baseline="0" dirty="0" smtClean="0">
                          <a:ln>
                            <a:noFill/>
                          </a:ln>
                          <a:solidFill>
                            <a:srgbClr val="000000"/>
                          </a:solidFill>
                          <a:effectLst/>
                          <a:latin typeface="Helvetica Neue" charset="0"/>
                          <a:ea typeface="ＭＳ Ｐゴシック" charset="0"/>
                          <a:cs typeface="Helvetica Neue" charset="0"/>
                        </a:rPr>
                        <a:t>(</a:t>
                      </a:r>
                      <a:r>
                        <a:rPr kumimoji="0" lang="de-CH" sz="900" b="0" i="1" u="none" strike="noStrike" cap="none" normalizeH="0" baseline="0" dirty="0" err="1" smtClean="0">
                          <a:ln>
                            <a:noFill/>
                          </a:ln>
                          <a:solidFill>
                            <a:srgbClr val="000000"/>
                          </a:solidFill>
                          <a:effectLst/>
                          <a:latin typeface="Helvetica Neue" charset="0"/>
                          <a:ea typeface="ＭＳ Ｐゴシック" charset="0"/>
                          <a:cs typeface="Helvetica Neue" charset="0"/>
                        </a:rPr>
                        <a:t>Suisa</a:t>
                      </a:r>
                      <a:r>
                        <a:rPr kumimoji="0" lang="de-CH" sz="900" b="0" i="1" u="none" strike="noStrike" cap="none" normalizeH="0" baseline="0" dirty="0" smtClean="0">
                          <a:ln>
                            <a:noFill/>
                          </a:ln>
                          <a:solidFill>
                            <a:srgbClr val="000000"/>
                          </a:solidFill>
                          <a:effectLst/>
                          <a:latin typeface="Helvetica Neue" charset="0"/>
                          <a:ea typeface="ＭＳ Ｐゴシック" charset="0"/>
                          <a:cs typeface="Helvetica Neue" charset="0"/>
                        </a:rPr>
                        <a:t>-freies Werk*)</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50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defRPr/>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Eigene Musik bis 20 Sekunden</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200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Eigene Musik bis 30 Sekunden</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250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defRPr/>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Textänderung	 und Produktionspauschale Sponsoring</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200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defRPr/>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Spieltrailer</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400</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defRPr/>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Komposition auf Anfrage</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Lst>
                      </a:pP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20" name="Oval 192"/>
          <p:cNvSpPr>
            <a:spLocks noChangeArrowheads="1"/>
          </p:cNvSpPr>
          <p:nvPr/>
        </p:nvSpPr>
        <p:spPr bwMode="auto">
          <a:xfrm>
            <a:off x="6873161" y="5570132"/>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21" name="Rectangle 195"/>
          <p:cNvSpPr>
            <a:spLocks noChangeArrowheads="1"/>
          </p:cNvSpPr>
          <p:nvPr/>
        </p:nvSpPr>
        <p:spPr bwMode="auto">
          <a:xfrm>
            <a:off x="7313905" y="5573406"/>
            <a:ext cx="2463631"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Die Kosten verstehen sich exkl. 8% MwSt.</a:t>
            </a:r>
          </a:p>
          <a:p>
            <a:pPr>
              <a:lnSpc>
                <a:spcPct val="100000"/>
              </a:lnSpc>
              <a:tabLst>
                <a:tab pos="664902" algn="l"/>
                <a:tab pos="1329804" algn="l"/>
                <a:tab pos="1994706" algn="l"/>
              </a:tabLst>
            </a:pPr>
            <a:endParaRPr lang="de-CH" sz="1300" dirty="0">
              <a:solidFill>
                <a:srgbClr val="00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4" name="AutoShape 1"/>
          <p:cNvCxnSpPr>
            <a:cxnSpLocks noChangeShapeType="1"/>
          </p:cNvCxnSpPr>
          <p:nvPr/>
        </p:nvCxnSpPr>
        <p:spPr bwMode="auto">
          <a:xfrm flipV="1">
            <a:off x="673638" y="698474"/>
            <a:ext cx="1471" cy="5615149"/>
          </a:xfrm>
          <a:prstGeom prst="bentConnector3">
            <a:avLst>
              <a:gd name="adj1" fmla="val 50000"/>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44035" name="Rectangle 2"/>
          <p:cNvSpPr>
            <a:spLocks noChangeArrowheads="1"/>
          </p:cNvSpPr>
          <p:nvPr/>
        </p:nvSpPr>
        <p:spPr bwMode="auto">
          <a:xfrm>
            <a:off x="495668" y="378761"/>
            <a:ext cx="2009060"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4036" name="Rectangle 3"/>
          <p:cNvSpPr>
            <a:spLocks noChangeArrowheads="1"/>
          </p:cNvSpPr>
          <p:nvPr/>
        </p:nvSpPr>
        <p:spPr bwMode="auto">
          <a:xfrm>
            <a:off x="495668" y="394602"/>
            <a:ext cx="2657132"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Lst>
            </a:pPr>
            <a:r>
              <a:rPr lang="de-CH" dirty="0">
                <a:solidFill>
                  <a:srgbClr val="FFFFFF"/>
                </a:solidFill>
                <a:latin typeface="Helvetica Neue" charset="0"/>
                <a:cs typeface="Helvetica Neue" charset="0"/>
              </a:rPr>
              <a:t>Radio-Packages</a:t>
            </a:r>
          </a:p>
          <a:p>
            <a:pPr>
              <a:lnSpc>
                <a:spcPct val="100000"/>
              </a:lnSpc>
              <a:tabLst>
                <a:tab pos="664902" algn="l"/>
                <a:tab pos="1329804" algn="l"/>
              </a:tabLst>
            </a:pPr>
            <a:endParaRPr lang="de-CH" dirty="0">
              <a:solidFill>
                <a:srgbClr val="FFFFFF"/>
              </a:solidFill>
              <a:latin typeface="Helvetica Neue" charset="0"/>
              <a:cs typeface="Helvetica Neue" charset="0"/>
            </a:endParaRPr>
          </a:p>
        </p:txBody>
      </p:sp>
      <p:sp>
        <p:nvSpPr>
          <p:cNvPr id="44037" name="Oval 4"/>
          <p:cNvSpPr>
            <a:spLocks noChangeArrowheads="1"/>
          </p:cNvSpPr>
          <p:nvPr/>
        </p:nvSpPr>
        <p:spPr bwMode="auto">
          <a:xfrm>
            <a:off x="495668" y="1225569"/>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4038" name="Rectangle 5"/>
          <p:cNvSpPr>
            <a:spLocks noChangeArrowheads="1"/>
          </p:cNvSpPr>
          <p:nvPr/>
        </p:nvSpPr>
        <p:spPr bwMode="auto">
          <a:xfrm>
            <a:off x="1013399" y="1202527"/>
            <a:ext cx="4768411" cy="4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1000" b="1" dirty="0">
                <a:solidFill>
                  <a:srgbClr val="000000"/>
                </a:solidFill>
                <a:latin typeface="Helvetica Neue" charset="0"/>
                <a:cs typeface="Helvetica Neue" charset="0"/>
              </a:rPr>
              <a:t>Radio-Package Small</a:t>
            </a:r>
            <a:r>
              <a:rPr lang="de-CH" sz="900" b="1" dirty="0">
                <a:solidFill>
                  <a:srgbClr val="000000"/>
                </a:solidFill>
                <a:latin typeface="Helvetica Neue" charset="0"/>
                <a:cs typeface="Helvetica Neue" charset="0"/>
              </a:rPr>
              <a:t>, </a:t>
            </a:r>
            <a:r>
              <a:rPr lang="de-CH" sz="900" i="1" dirty="0">
                <a:solidFill>
                  <a:srgbClr val="000000"/>
                </a:solidFill>
                <a:latin typeface="Helvetica Neue" charset="0"/>
                <a:cs typeface="Helvetica Neue" charset="0"/>
              </a:rPr>
              <a:t>10 Schaltungen pro </a:t>
            </a:r>
            <a:r>
              <a:rPr lang="de-CH" sz="900" i="1" dirty="0" smtClean="0">
                <a:solidFill>
                  <a:srgbClr val="000000"/>
                </a:solidFill>
                <a:latin typeface="Helvetica Neue" charset="0"/>
                <a:cs typeface="Helvetica Neue" charset="0"/>
              </a:rPr>
              <a:t>Woche </a:t>
            </a:r>
            <a:r>
              <a:rPr lang="de-CH" sz="900" i="1" dirty="0">
                <a:solidFill>
                  <a:srgbClr val="000000"/>
                </a:solidFill>
                <a:latin typeface="Helvetica Neue" charset="0"/>
                <a:cs typeface="Helvetica Neue" charset="0"/>
              </a:rPr>
              <a:t>in CHF</a:t>
            </a: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sp>
        <p:nvSpPr>
          <p:cNvPr id="44039" name="Oval 6"/>
          <p:cNvSpPr>
            <a:spLocks noChangeArrowheads="1"/>
          </p:cNvSpPr>
          <p:nvPr/>
        </p:nvSpPr>
        <p:spPr bwMode="auto">
          <a:xfrm>
            <a:off x="495668" y="2922068"/>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4040" name="Rectangle 7"/>
          <p:cNvSpPr>
            <a:spLocks noChangeArrowheads="1"/>
          </p:cNvSpPr>
          <p:nvPr/>
        </p:nvSpPr>
        <p:spPr bwMode="auto">
          <a:xfrm>
            <a:off x="1013399" y="2899025"/>
            <a:ext cx="4768411" cy="4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1000" b="1" dirty="0">
                <a:solidFill>
                  <a:srgbClr val="000000"/>
                </a:solidFill>
                <a:latin typeface="Helvetica Neue" charset="0"/>
                <a:cs typeface="Helvetica Neue" charset="0"/>
              </a:rPr>
              <a:t>Radio-Package Medium, </a:t>
            </a:r>
            <a:r>
              <a:rPr lang="de-CH" sz="900" i="1" dirty="0">
                <a:solidFill>
                  <a:srgbClr val="000000"/>
                </a:solidFill>
                <a:latin typeface="Helvetica Neue" charset="0"/>
                <a:cs typeface="Helvetica Neue" charset="0"/>
              </a:rPr>
              <a:t>20 Schaltungen pro Woche in CHF</a:t>
            </a: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graphicFrame>
        <p:nvGraphicFramePr>
          <p:cNvPr id="17416" name="Group 8"/>
          <p:cNvGraphicFramePr>
            <a:graphicFrameLocks noGrp="1"/>
          </p:cNvGraphicFramePr>
          <p:nvPr>
            <p:extLst>
              <p:ext uri="{D42A27DB-BD31-4B8C-83A1-F6EECF244321}">
                <p14:modId xmlns:p14="http://schemas.microsoft.com/office/powerpoint/2010/main" val="2724049095"/>
              </p:ext>
            </p:extLst>
          </p:nvPr>
        </p:nvGraphicFramePr>
        <p:xfrm>
          <a:off x="1139889" y="3286426"/>
          <a:ext cx="3140208" cy="984391"/>
        </p:xfrm>
        <a:graphic>
          <a:graphicData uri="http://schemas.openxmlformats.org/drawingml/2006/table">
            <a:tbl>
              <a:tblPr/>
              <a:tblGrid>
                <a:gridCol w="1990024"/>
                <a:gridCol w="1150184"/>
              </a:tblGrid>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20 Schaltungen à 20 Sekunden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3062</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Package-Rabatt 40%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- 1224</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441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Total</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1000" b="1" i="0" u="none" strike="noStrike" cap="none" normalizeH="0" baseline="0" dirty="0" smtClean="0">
                          <a:ln>
                            <a:noFill/>
                          </a:ln>
                          <a:solidFill>
                            <a:srgbClr val="000000"/>
                          </a:solidFill>
                          <a:effectLst/>
                          <a:latin typeface="Helvetica Neue" charset="0"/>
                          <a:ea typeface="ＭＳ Ｐゴシック" charset="0"/>
                          <a:cs typeface="Helvetica Neue" charset="0"/>
                        </a:rPr>
                        <a:t>1838</a:t>
                      </a:r>
                      <a:endParaRPr kumimoji="0" lang="de-CH" sz="1000" b="1"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bl>
          </a:graphicData>
        </a:graphic>
      </p:graphicFrame>
      <p:sp>
        <p:nvSpPr>
          <p:cNvPr id="44055" name="Oval 32"/>
          <p:cNvSpPr>
            <a:spLocks noChangeArrowheads="1"/>
          </p:cNvSpPr>
          <p:nvPr/>
        </p:nvSpPr>
        <p:spPr bwMode="auto">
          <a:xfrm>
            <a:off x="495668" y="4618566"/>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4056" name="Rectangle 33"/>
          <p:cNvSpPr>
            <a:spLocks noChangeArrowheads="1"/>
          </p:cNvSpPr>
          <p:nvPr/>
        </p:nvSpPr>
        <p:spPr bwMode="auto">
          <a:xfrm>
            <a:off x="1013399" y="4595523"/>
            <a:ext cx="4768411" cy="4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1000" b="1" dirty="0">
                <a:solidFill>
                  <a:srgbClr val="000000"/>
                </a:solidFill>
                <a:latin typeface="Helvetica Neue" charset="0"/>
                <a:cs typeface="Helvetica Neue" charset="0"/>
              </a:rPr>
              <a:t>Radio-Package Large</a:t>
            </a:r>
            <a:r>
              <a:rPr lang="de-CH" sz="900" b="1" dirty="0">
                <a:solidFill>
                  <a:srgbClr val="000000"/>
                </a:solidFill>
                <a:latin typeface="Helvetica Neue" charset="0"/>
                <a:cs typeface="Helvetica Neue" charset="0"/>
              </a:rPr>
              <a:t>, </a:t>
            </a:r>
            <a:r>
              <a:rPr lang="de-CH" sz="900" i="1" dirty="0">
                <a:solidFill>
                  <a:srgbClr val="000000"/>
                </a:solidFill>
                <a:latin typeface="Helvetica Neue" charset="0"/>
                <a:cs typeface="Helvetica Neue" charset="0"/>
              </a:rPr>
              <a:t>30 Schaltungen pro Woche in CHF</a:t>
            </a: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graphicFrame>
        <p:nvGraphicFramePr>
          <p:cNvPr id="17442" name="Group 34"/>
          <p:cNvGraphicFramePr>
            <a:graphicFrameLocks noGrp="1"/>
          </p:cNvGraphicFramePr>
          <p:nvPr>
            <p:extLst>
              <p:ext uri="{D42A27DB-BD31-4B8C-83A1-F6EECF244321}">
                <p14:modId xmlns:p14="http://schemas.microsoft.com/office/powerpoint/2010/main" val="3131182841"/>
              </p:ext>
            </p:extLst>
          </p:nvPr>
        </p:nvGraphicFramePr>
        <p:xfrm>
          <a:off x="1139890" y="4982924"/>
          <a:ext cx="3150505" cy="984391"/>
        </p:xfrm>
        <a:graphic>
          <a:graphicData uri="http://schemas.openxmlformats.org/drawingml/2006/table">
            <a:tbl>
              <a:tblPr/>
              <a:tblGrid>
                <a:gridCol w="1990024"/>
                <a:gridCol w="1160481"/>
              </a:tblGrid>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30 Schaltungen à 20 Sekunden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4862</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Package-Rabatt 45%</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- 2188</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441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Total</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1000" b="1" i="0" u="none" strike="noStrike" cap="none" normalizeH="0" baseline="0" dirty="0" smtClean="0">
                          <a:ln>
                            <a:noFill/>
                          </a:ln>
                          <a:solidFill>
                            <a:srgbClr val="000000"/>
                          </a:solidFill>
                          <a:effectLst/>
                          <a:latin typeface="Helvetica Neue" charset="0"/>
                          <a:ea typeface="ＭＳ Ｐゴシック" charset="0"/>
                          <a:cs typeface="Helvetica Neue" charset="0"/>
                        </a:rPr>
                        <a:t>2674</a:t>
                      </a:r>
                      <a:endParaRPr kumimoji="0" lang="de-CH" sz="1000" b="1"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bl>
          </a:graphicData>
        </a:graphic>
      </p:graphicFrame>
      <p:cxnSp>
        <p:nvCxnSpPr>
          <p:cNvPr id="44071" name="AutoShape 58"/>
          <p:cNvCxnSpPr>
            <a:cxnSpLocks noChangeShapeType="1"/>
          </p:cNvCxnSpPr>
          <p:nvPr/>
        </p:nvCxnSpPr>
        <p:spPr bwMode="auto">
          <a:xfrm>
            <a:off x="663343" y="6317944"/>
            <a:ext cx="6092153" cy="1440"/>
          </a:xfrm>
          <a:prstGeom prst="bentConnector3">
            <a:avLst>
              <a:gd name="adj1" fmla="val 50000"/>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44077" name="Rectangle 64"/>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graphicFrame>
        <p:nvGraphicFramePr>
          <p:cNvPr id="17473" name="Group 65"/>
          <p:cNvGraphicFramePr>
            <a:graphicFrameLocks noGrp="1"/>
          </p:cNvGraphicFramePr>
          <p:nvPr>
            <p:extLst>
              <p:ext uri="{D42A27DB-BD31-4B8C-83A1-F6EECF244321}">
                <p14:modId xmlns:p14="http://schemas.microsoft.com/office/powerpoint/2010/main" val="2971254145"/>
              </p:ext>
            </p:extLst>
          </p:nvPr>
        </p:nvGraphicFramePr>
        <p:xfrm>
          <a:off x="1139889" y="1589927"/>
          <a:ext cx="3066668" cy="984391"/>
        </p:xfrm>
        <a:graphic>
          <a:graphicData uri="http://schemas.openxmlformats.org/drawingml/2006/table">
            <a:tbl>
              <a:tblPr/>
              <a:tblGrid>
                <a:gridCol w="1963550"/>
                <a:gridCol w="1103118"/>
              </a:tblGrid>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10 Schaltungen à 20 Sekunden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1507</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Package-Rabatt 35%</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- 528</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441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Total</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1000" b="1" i="0" u="none" strike="noStrike" cap="none" normalizeH="0" baseline="0" dirty="0">
                          <a:ln>
                            <a:noFill/>
                          </a:ln>
                          <a:solidFill>
                            <a:srgbClr val="000000"/>
                          </a:solidFill>
                          <a:effectLst/>
                          <a:latin typeface="Helvetica Neue" charset="0"/>
                          <a:ea typeface="ＭＳ Ｐゴシック" charset="0"/>
                          <a:cs typeface="Helvetica Neue" charset="0"/>
                        </a:rPr>
                        <a:t>979</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bl>
          </a:graphicData>
        </a:graphic>
      </p:graphicFrame>
      <p:sp>
        <p:nvSpPr>
          <p:cNvPr id="22" name="Rectangle 50"/>
          <p:cNvSpPr>
            <a:spLocks noChangeArrowheads="1"/>
          </p:cNvSpPr>
          <p:nvPr/>
        </p:nvSpPr>
        <p:spPr bwMode="auto">
          <a:xfrm>
            <a:off x="7029067" y="2283301"/>
            <a:ext cx="2594028" cy="2145838"/>
          </a:xfrm>
          <a:prstGeom prst="rect">
            <a:avLst/>
          </a:prstGeom>
          <a:solidFill>
            <a:srgbClr val="F3F3F3"/>
          </a:solidFill>
          <a:ln w="9525">
            <a:solidFill>
              <a:schemeClr val="bg1">
                <a:lumMod val="65000"/>
              </a:schemeClr>
            </a:solidFill>
            <a:round/>
            <a:headEnd/>
            <a:tailEnd/>
          </a:ln>
          <a:extLst/>
        </p:spPr>
        <p:txBody>
          <a:bodyPr wrap="none" lIns="83988" tIns="41994" rIns="83988" bIns="41994" anchor="ctr"/>
          <a:lstStyle/>
          <a:p>
            <a:endParaRPr lang="de-DE"/>
          </a:p>
        </p:txBody>
      </p:sp>
      <p:sp>
        <p:nvSpPr>
          <p:cNvPr id="23" name="Rectangle 53"/>
          <p:cNvSpPr>
            <a:spLocks noChangeArrowheads="1"/>
          </p:cNvSpPr>
          <p:nvPr/>
        </p:nvSpPr>
        <p:spPr bwMode="auto">
          <a:xfrm>
            <a:off x="7082017" y="2268900"/>
            <a:ext cx="2541078" cy="101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Lst>
            </a:pPr>
            <a:r>
              <a:rPr lang="de-CH" sz="1600" b="1" dirty="0">
                <a:solidFill>
                  <a:srgbClr val="B61526"/>
                </a:solidFill>
                <a:latin typeface="Helvetica Neue" charset="0"/>
                <a:cs typeface="Helvetica Neue" charset="0"/>
              </a:rPr>
              <a:t>Profitieren Sie </a:t>
            </a:r>
            <a:r>
              <a:rPr lang="de-CH" sz="1600" b="1" dirty="0" smtClean="0">
                <a:solidFill>
                  <a:srgbClr val="B61526"/>
                </a:solidFill>
                <a:latin typeface="Helvetica Neue" charset="0"/>
                <a:cs typeface="Helvetica Neue" charset="0"/>
              </a:rPr>
              <a:t>vom</a:t>
            </a:r>
          </a:p>
          <a:p>
            <a:pPr>
              <a:lnSpc>
                <a:spcPct val="115000"/>
              </a:lnSpc>
              <a:tabLst>
                <a:tab pos="664902" algn="l"/>
                <a:tab pos="1329804" algn="l"/>
                <a:tab pos="1994706" algn="l"/>
              </a:tabLst>
            </a:pPr>
            <a:r>
              <a:rPr lang="de-CH" b="1" dirty="0" smtClean="0">
                <a:solidFill>
                  <a:srgbClr val="B61526"/>
                </a:solidFill>
                <a:latin typeface="Helvetica Neue" charset="0"/>
                <a:cs typeface="Helvetica Neue" charset="0"/>
              </a:rPr>
              <a:t>3 für</a:t>
            </a:r>
            <a:r>
              <a:rPr lang="de-CH" b="1" dirty="0">
                <a:solidFill>
                  <a:srgbClr val="B61526"/>
                </a:solidFill>
                <a:latin typeface="Helvetica Neue" charset="0"/>
                <a:cs typeface="Helvetica Neue" charset="0"/>
              </a:rPr>
              <a:t> </a:t>
            </a:r>
            <a:r>
              <a:rPr lang="de-CH" b="1" dirty="0" smtClean="0">
                <a:solidFill>
                  <a:srgbClr val="B61526"/>
                </a:solidFill>
                <a:latin typeface="Helvetica Neue" charset="0"/>
                <a:cs typeface="Helvetica Neue" charset="0"/>
              </a:rPr>
              <a:t>2</a:t>
            </a:r>
            <a:endParaRPr lang="de-CH" b="1" dirty="0">
              <a:solidFill>
                <a:srgbClr val="B61526"/>
              </a:solidFill>
              <a:latin typeface="Helvetica Neue" charset="0"/>
              <a:cs typeface="Helvetica Neue" charset="0"/>
            </a:endParaRPr>
          </a:p>
          <a:p>
            <a:pPr>
              <a:lnSpc>
                <a:spcPct val="115000"/>
              </a:lnSpc>
              <a:tabLst>
                <a:tab pos="664902" algn="l"/>
                <a:tab pos="1329804" algn="l"/>
                <a:tab pos="1994706" algn="l"/>
              </a:tabLst>
            </a:pPr>
            <a:r>
              <a:rPr lang="de-CH" b="1" dirty="0" smtClean="0">
                <a:solidFill>
                  <a:srgbClr val="B61526"/>
                </a:solidFill>
                <a:latin typeface="Helvetica Neue" charset="0"/>
                <a:cs typeface="Helvetica Neue" charset="0"/>
              </a:rPr>
              <a:t>5</a:t>
            </a:r>
            <a:r>
              <a:rPr lang="de-CH" b="1" dirty="0">
                <a:solidFill>
                  <a:srgbClr val="B61526"/>
                </a:solidFill>
                <a:latin typeface="Helvetica Neue" charset="0"/>
                <a:cs typeface="Helvetica Neue" charset="0"/>
              </a:rPr>
              <a:t> </a:t>
            </a:r>
            <a:r>
              <a:rPr lang="de-CH" b="1" dirty="0" smtClean="0">
                <a:solidFill>
                  <a:srgbClr val="B61526"/>
                </a:solidFill>
                <a:latin typeface="Helvetica Neue" charset="0"/>
                <a:cs typeface="Helvetica Neue" charset="0"/>
              </a:rPr>
              <a:t>für 3</a:t>
            </a:r>
          </a:p>
          <a:p>
            <a:pPr>
              <a:lnSpc>
                <a:spcPct val="115000"/>
              </a:lnSpc>
              <a:tabLst>
                <a:tab pos="664902" algn="l"/>
                <a:tab pos="1329804" algn="l"/>
                <a:tab pos="1994706" algn="l"/>
              </a:tabLst>
            </a:pPr>
            <a:r>
              <a:rPr lang="de-CH" b="1" dirty="0" smtClean="0">
                <a:solidFill>
                  <a:srgbClr val="B61526"/>
                </a:solidFill>
                <a:latin typeface="Helvetica Neue" charset="0"/>
                <a:cs typeface="Helvetica Neue" charset="0"/>
              </a:rPr>
              <a:t>Angebot!</a:t>
            </a:r>
          </a:p>
          <a:p>
            <a:pPr>
              <a:lnSpc>
                <a:spcPct val="115000"/>
              </a:lnSpc>
              <a:tabLst>
                <a:tab pos="664902" algn="l"/>
                <a:tab pos="1329804" algn="l"/>
                <a:tab pos="1994706" algn="l"/>
              </a:tabLst>
            </a:pPr>
            <a:endParaRPr lang="de-CH" sz="1200" b="1" dirty="0">
              <a:solidFill>
                <a:srgbClr val="000000"/>
              </a:solidFill>
              <a:latin typeface="Helvetica Neue" charset="0"/>
              <a:cs typeface="Helvetica Neue" charset="0"/>
            </a:endParaRPr>
          </a:p>
          <a:p>
            <a:pPr>
              <a:lnSpc>
                <a:spcPct val="115000"/>
              </a:lnSpc>
              <a:tabLst>
                <a:tab pos="664902" algn="l"/>
                <a:tab pos="1329804" algn="l"/>
                <a:tab pos="1994706" algn="l"/>
              </a:tabLst>
            </a:pPr>
            <a:r>
              <a:rPr lang="de-CH" sz="1000" dirty="0" smtClean="0">
                <a:solidFill>
                  <a:srgbClr val="000000"/>
                </a:solidFill>
                <a:latin typeface="Helvetica Neue" charset="0"/>
                <a:cs typeface="Helvetica Neue" charset="0"/>
              </a:rPr>
              <a:t>Die Packages können über das Jahr verteilt werden.</a:t>
            </a:r>
          </a:p>
          <a:p>
            <a:pPr>
              <a:lnSpc>
                <a:spcPct val="115000"/>
              </a:lnSpc>
              <a:tabLst>
                <a:tab pos="664902" algn="l"/>
                <a:tab pos="1329804" algn="l"/>
                <a:tab pos="1994706"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Lst>
            </a:pPr>
            <a:endParaRPr lang="de-CH" sz="900" dirty="0">
              <a:solidFill>
                <a:srgbClr val="000000"/>
              </a:solidFill>
            </a:endParaRPr>
          </a:p>
          <a:p>
            <a:pPr>
              <a:lnSpc>
                <a:spcPct val="115000"/>
              </a:lnSpc>
              <a:tabLst>
                <a:tab pos="664902" algn="l"/>
                <a:tab pos="1329804" algn="l"/>
                <a:tab pos="1994706" algn="l"/>
              </a:tabLst>
            </a:pPr>
            <a:endParaRPr lang="de-CH" sz="1000" dirty="0">
              <a:solidFill>
                <a:srgbClr val="000000"/>
              </a:solidFill>
              <a:latin typeface="Helvetica Neue" charset="0"/>
              <a:cs typeface="Helvetica Neue" charset="0"/>
            </a:endParaRPr>
          </a:p>
        </p:txBody>
      </p:sp>
      <p:pic>
        <p:nvPicPr>
          <p:cNvPr id="26" name="Bild 25" descr="aenderung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cxnSp>
        <p:nvCxnSpPr>
          <p:cNvPr id="25" name="AutoShape 54"/>
          <p:cNvCxnSpPr>
            <a:cxnSpLocks noChangeShapeType="1"/>
            <a:endCxn id="27" idx="4"/>
          </p:cNvCxnSpPr>
          <p:nvPr/>
        </p:nvCxnSpPr>
        <p:spPr bwMode="auto">
          <a:xfrm rot="5400000" flipH="1" flipV="1">
            <a:off x="4865255" y="4427639"/>
            <a:ext cx="3769630" cy="6438"/>
          </a:xfrm>
          <a:prstGeom prst="bentConnector3">
            <a:avLst>
              <a:gd name="adj1" fmla="val 105018"/>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27" name="Oval 55"/>
          <p:cNvSpPr>
            <a:spLocks noChangeArrowheads="1"/>
          </p:cNvSpPr>
          <p:nvPr/>
        </p:nvSpPr>
        <p:spPr bwMode="auto">
          <a:xfrm>
            <a:off x="6580467" y="2214808"/>
            <a:ext cx="345644"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28" name="Rectangle 195"/>
          <p:cNvSpPr>
            <a:spLocks noChangeArrowheads="1"/>
          </p:cNvSpPr>
          <p:nvPr/>
        </p:nvSpPr>
        <p:spPr bwMode="auto">
          <a:xfrm>
            <a:off x="7025873" y="5446815"/>
            <a:ext cx="2463631"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Die Kosten verstehen sich exkl. 8% MwSt.</a:t>
            </a:r>
          </a:p>
          <a:p>
            <a:pPr>
              <a:lnSpc>
                <a:spcPct val="100000"/>
              </a:lnSpc>
              <a:tabLst>
                <a:tab pos="664902" algn="l"/>
                <a:tab pos="1329804" algn="l"/>
                <a:tab pos="1994706" algn="l"/>
              </a:tabLst>
            </a:pPr>
            <a:endParaRPr lang="de-CH" sz="1300" dirty="0">
              <a:solidFill>
                <a:srgbClr val="000000"/>
              </a:solidFill>
            </a:endParaRPr>
          </a:p>
        </p:txBody>
      </p:sp>
      <p:sp>
        <p:nvSpPr>
          <p:cNvPr id="24" name="Rectangle 50"/>
          <p:cNvSpPr>
            <a:spLocks noChangeArrowheads="1"/>
          </p:cNvSpPr>
          <p:nvPr/>
        </p:nvSpPr>
        <p:spPr bwMode="auto">
          <a:xfrm>
            <a:off x="2662788" y="371093"/>
            <a:ext cx="2506236" cy="469956"/>
          </a:xfrm>
          <a:prstGeom prst="rect">
            <a:avLst/>
          </a:prstGeom>
          <a:solidFill>
            <a:srgbClr val="F3F3F3"/>
          </a:solidFill>
          <a:ln w="9525">
            <a:solidFill>
              <a:schemeClr val="bg1">
                <a:lumMod val="65000"/>
              </a:schemeClr>
            </a:solidFill>
            <a:round/>
            <a:headEnd/>
            <a:tailEnd/>
          </a:ln>
          <a:extLst/>
        </p:spPr>
        <p:txBody>
          <a:bodyPr wrap="none" lIns="83988" tIns="41994" rIns="83988" bIns="41994" anchor="ctr"/>
          <a:lstStyle/>
          <a:p>
            <a:endParaRPr lang="de-DE" dirty="0"/>
          </a:p>
        </p:txBody>
      </p:sp>
      <p:sp>
        <p:nvSpPr>
          <p:cNvPr id="29" name="Rectangle 53"/>
          <p:cNvSpPr>
            <a:spLocks noChangeArrowheads="1"/>
          </p:cNvSpPr>
          <p:nvPr/>
        </p:nvSpPr>
        <p:spPr bwMode="auto">
          <a:xfrm>
            <a:off x="2627946" y="304164"/>
            <a:ext cx="2541078" cy="60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Lst>
            </a:pPr>
            <a:r>
              <a:rPr lang="de-CH" sz="1000" b="1" dirty="0" smtClean="0">
                <a:solidFill>
                  <a:srgbClr val="B61526"/>
                </a:solidFill>
                <a:latin typeface="Helvetica Neue" charset="0"/>
                <a:cs typeface="Helvetica Neue" charset="0"/>
              </a:rPr>
              <a:t>Dieses Angebot wird gleichzeitig in allen </a:t>
            </a:r>
            <a:r>
              <a:rPr lang="de-CH" sz="1000" b="1" dirty="0" err="1" smtClean="0">
                <a:solidFill>
                  <a:srgbClr val="B61526"/>
                </a:solidFill>
                <a:latin typeface="Helvetica Neue" charset="0"/>
                <a:cs typeface="Helvetica Neue" charset="0"/>
              </a:rPr>
              <a:t>rro</a:t>
            </a:r>
            <a:r>
              <a:rPr lang="de-CH" sz="1000" b="1" dirty="0" smtClean="0">
                <a:solidFill>
                  <a:srgbClr val="B61526"/>
                </a:solidFill>
                <a:latin typeface="Helvetica Neue" charset="0"/>
                <a:cs typeface="Helvetica Neue" charset="0"/>
              </a:rPr>
              <a:t> Radioprogrammen gesendet.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AutoShape 1"/>
          <p:cNvCxnSpPr>
            <a:cxnSpLocks noChangeShapeType="1"/>
          </p:cNvCxnSpPr>
          <p:nvPr/>
        </p:nvCxnSpPr>
        <p:spPr bwMode="auto">
          <a:xfrm rot="5400000" flipH="1" flipV="1">
            <a:off x="-2169072" y="3651099"/>
            <a:ext cx="5663897" cy="12700"/>
          </a:xfrm>
          <a:prstGeom prst="bentConnector3">
            <a:avLst>
              <a:gd name="adj1" fmla="val 89520"/>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46083" name="Oval 2"/>
          <p:cNvSpPr>
            <a:spLocks noChangeArrowheads="1"/>
          </p:cNvSpPr>
          <p:nvPr/>
        </p:nvSpPr>
        <p:spPr bwMode="auto">
          <a:xfrm>
            <a:off x="495668" y="1225569"/>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6084" name="Rectangle 3"/>
          <p:cNvSpPr>
            <a:spLocks noChangeArrowheads="1"/>
          </p:cNvSpPr>
          <p:nvPr/>
        </p:nvSpPr>
        <p:spPr bwMode="auto">
          <a:xfrm>
            <a:off x="1594373" y="1378225"/>
            <a:ext cx="4531609" cy="54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6085" name="Rectangle 4"/>
          <p:cNvSpPr>
            <a:spLocks noChangeArrowheads="1"/>
          </p:cNvSpPr>
          <p:nvPr/>
        </p:nvSpPr>
        <p:spPr bwMode="auto">
          <a:xfrm>
            <a:off x="1013398" y="1454553"/>
            <a:ext cx="5700914" cy="166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 pos="5319217" algn="l"/>
              </a:tabLst>
            </a:pPr>
            <a:r>
              <a:rPr lang="de-CH" sz="900" dirty="0">
                <a:solidFill>
                  <a:srgbClr val="222222"/>
                </a:solidFill>
              </a:rPr>
              <a:t>Das ideale Sendegefäss für die Bekanntgabe von Aktivitäten wie Tag der offenen Tür, Sonderverkauf, Ausstellung, Vortrag, Neueröffnung etc. </a:t>
            </a:r>
          </a:p>
          <a:p>
            <a:pPr>
              <a:lnSpc>
                <a:spcPct val="115000"/>
              </a:lnSpc>
              <a:tabLst>
                <a:tab pos="664902" algn="l"/>
                <a:tab pos="1329804" algn="l"/>
                <a:tab pos="1994706" algn="l"/>
                <a:tab pos="2659609" algn="l"/>
                <a:tab pos="3324511" algn="l"/>
                <a:tab pos="3989413" algn="l"/>
                <a:tab pos="4654315" algn="l"/>
                <a:tab pos="5319217" algn="l"/>
              </a:tabLst>
            </a:pPr>
            <a:r>
              <a:rPr lang="de-CH" sz="900" dirty="0">
                <a:solidFill>
                  <a:srgbClr val="222222"/>
                </a:solidFill>
              </a:rPr>
              <a:t>Die Abwicklung ist ganz einfach. Anrufen, Stichworte abgeben, wir entwerfen Text, produzieren mit Sprecher und Hintergrundmusik. Innert kürzester Zeit und von heute auf morgen. Annahmeschluss für die Ausstrahlung am Folgetag ist </a:t>
            </a:r>
            <a:r>
              <a:rPr lang="de-CH" sz="900" dirty="0" smtClean="0">
                <a:solidFill>
                  <a:srgbClr val="222222"/>
                </a:solidFill>
              </a:rPr>
              <a:t>jeweils um 10.00 </a:t>
            </a:r>
            <a:r>
              <a:rPr lang="de-CH" sz="900" dirty="0">
                <a:solidFill>
                  <a:srgbClr val="222222"/>
                </a:solidFill>
              </a:rPr>
              <a:t>Uhr. Für die Ausstrahlung am Samstag, Sonntag und Montag ist der Annahmeschluss am Freitag um 10.00 Uhr.</a:t>
            </a:r>
          </a:p>
          <a:p>
            <a:pPr>
              <a:lnSpc>
                <a:spcPct val="115000"/>
              </a:lnSpc>
              <a:tabLst>
                <a:tab pos="664902" algn="l"/>
                <a:tab pos="1329804" algn="l"/>
                <a:tab pos="1994706" algn="l"/>
                <a:tab pos="2659609" algn="l"/>
                <a:tab pos="3324511" algn="l"/>
                <a:tab pos="3989413" algn="l"/>
                <a:tab pos="4654315" algn="l"/>
                <a:tab pos="5319217" algn="l"/>
              </a:tabLst>
            </a:pPr>
            <a:endParaRPr lang="de-CH" sz="900" dirty="0">
              <a:solidFill>
                <a:srgbClr val="000000"/>
              </a:solidFill>
              <a:latin typeface="Helvetica Neue" charset="0"/>
              <a:cs typeface="Helvetica Neue" charset="0"/>
            </a:endParaRPr>
          </a:p>
        </p:txBody>
      </p:sp>
      <p:sp>
        <p:nvSpPr>
          <p:cNvPr id="46086" name="Rectangle 5"/>
          <p:cNvSpPr>
            <a:spLocks noChangeArrowheads="1"/>
          </p:cNvSpPr>
          <p:nvPr/>
        </p:nvSpPr>
        <p:spPr bwMode="auto">
          <a:xfrm>
            <a:off x="1013399" y="1224129"/>
            <a:ext cx="4768411" cy="2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1000" b="1" dirty="0">
                <a:solidFill>
                  <a:srgbClr val="000000"/>
                </a:solidFill>
                <a:latin typeface="Helvetica Neue" charset="0"/>
                <a:cs typeface="Helvetica Neue" charset="0"/>
              </a:rPr>
              <a:t>Durchsagen</a:t>
            </a: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sp>
        <p:nvSpPr>
          <p:cNvPr id="46087" name="Rectangle 6"/>
          <p:cNvSpPr>
            <a:spLocks noChangeArrowheads="1"/>
          </p:cNvSpPr>
          <p:nvPr/>
        </p:nvSpPr>
        <p:spPr bwMode="auto">
          <a:xfrm>
            <a:off x="1424941" y="377259"/>
            <a:ext cx="2009060" cy="459453"/>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solidFill>
                <a:srgbClr val="B61526"/>
              </a:solidFill>
            </a:endParaRPr>
          </a:p>
        </p:txBody>
      </p:sp>
      <p:sp>
        <p:nvSpPr>
          <p:cNvPr id="46088" name="Rectangle 7"/>
          <p:cNvSpPr>
            <a:spLocks noChangeArrowheads="1"/>
          </p:cNvSpPr>
          <p:nvPr/>
        </p:nvSpPr>
        <p:spPr bwMode="auto">
          <a:xfrm>
            <a:off x="1424941" y="394602"/>
            <a:ext cx="2081068"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dirty="0">
                <a:solidFill>
                  <a:srgbClr val="FFFFFF"/>
                </a:solidFill>
                <a:latin typeface="Helvetica Neue" charset="0"/>
                <a:cs typeface="Helvetica Neue" charset="0"/>
              </a:rPr>
              <a:t>hie </a:t>
            </a:r>
            <a:r>
              <a:rPr lang="de-CH" dirty="0" err="1">
                <a:solidFill>
                  <a:srgbClr val="FFFFFF"/>
                </a:solidFill>
                <a:latin typeface="Helvetica Neue" charset="0"/>
                <a:cs typeface="Helvetica Neue" charset="0"/>
              </a:rPr>
              <a:t>chöüffu</a:t>
            </a:r>
            <a:r>
              <a:rPr lang="de-CH" dirty="0">
                <a:solidFill>
                  <a:srgbClr val="FFFFFF"/>
                </a:solidFill>
                <a:latin typeface="Helvetica Neue" charset="0"/>
                <a:cs typeface="Helvetica Neue" charset="0"/>
              </a:rPr>
              <a:t> </a:t>
            </a:r>
            <a:r>
              <a:rPr lang="de-CH" dirty="0" err="1">
                <a:solidFill>
                  <a:srgbClr val="FFFFFF"/>
                </a:solidFill>
                <a:latin typeface="Helvetica Neue" charset="0"/>
                <a:cs typeface="Helvetica Neue" charset="0"/>
              </a:rPr>
              <a:t>uf</a:t>
            </a:r>
            <a:r>
              <a:rPr lang="de-CH" dirty="0">
                <a:solidFill>
                  <a:srgbClr val="FFFFFF"/>
                </a:solidFill>
                <a:latin typeface="Helvetica Neue" charset="0"/>
                <a:cs typeface="Helvetica Neue" charset="0"/>
              </a:rPr>
              <a:t> </a:t>
            </a:r>
            <a:r>
              <a:rPr lang="de-CH" dirty="0" err="1">
                <a:solidFill>
                  <a:srgbClr val="FFFFFF"/>
                </a:solidFill>
                <a:latin typeface="Helvetica Neue" charset="0"/>
                <a:cs typeface="Helvetica Neue" charset="0"/>
              </a:rPr>
              <a:t>rro</a:t>
            </a:r>
            <a:endParaRPr lang="de-CH" dirty="0">
              <a:solidFill>
                <a:srgbClr val="FFFFFF"/>
              </a:solidFill>
              <a:latin typeface="Helvetica Neue" charset="0"/>
              <a:cs typeface="Helvetica Neue" charset="0"/>
            </a:endParaRPr>
          </a:p>
        </p:txBody>
      </p:sp>
      <p:graphicFrame>
        <p:nvGraphicFramePr>
          <p:cNvPr id="18440" name="Group 8"/>
          <p:cNvGraphicFramePr>
            <a:graphicFrameLocks noGrp="1"/>
          </p:cNvGraphicFramePr>
          <p:nvPr>
            <p:extLst>
              <p:ext uri="{D42A27DB-BD31-4B8C-83A1-F6EECF244321}">
                <p14:modId xmlns:p14="http://schemas.microsoft.com/office/powerpoint/2010/main" val="4058559012"/>
              </p:ext>
            </p:extLst>
          </p:nvPr>
        </p:nvGraphicFramePr>
        <p:xfrm>
          <a:off x="1117827" y="3086044"/>
          <a:ext cx="3907181" cy="1920582"/>
        </p:xfrm>
        <a:graphic>
          <a:graphicData uri="http://schemas.openxmlformats.org/drawingml/2006/table">
            <a:tbl>
              <a:tblPr/>
              <a:tblGrid>
                <a:gridCol w="1242885"/>
                <a:gridCol w="2664296"/>
              </a:tblGrid>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Anzahl Durchsagen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3 Durchsagen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Sendezeiten</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08.13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Uhr </a:t>
                      </a: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 13.20 Uhr / 16.13 Uhr</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Text</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Gemäss Ihren Angaben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Länge</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20 Sekunden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Kosten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CHF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200 (inkl. Textgestaltung und Produktion)</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Jeder weitere Tag</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CHF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150 (ohne Textänderung)</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bl>
          </a:graphicData>
        </a:graphic>
      </p:graphicFrame>
      <p:sp>
        <p:nvSpPr>
          <p:cNvPr id="46116" name="Rectangle 57"/>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pic>
        <p:nvPicPr>
          <p:cNvPr id="2" name="Hie Chouffu.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4736976" y="3792948"/>
            <a:ext cx="200147" cy="191618"/>
          </a:xfrm>
          <a:prstGeom prst="rect">
            <a:avLst/>
          </a:prstGeom>
        </p:spPr>
      </p:pic>
      <p:pic>
        <p:nvPicPr>
          <p:cNvPr id="17" name="Bild 16" descr="aenderung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cxnSp>
        <p:nvCxnSpPr>
          <p:cNvPr id="22" name="AutoShape 93"/>
          <p:cNvCxnSpPr>
            <a:cxnSpLocks noChangeShapeType="1"/>
          </p:cNvCxnSpPr>
          <p:nvPr/>
        </p:nvCxnSpPr>
        <p:spPr bwMode="auto">
          <a:xfrm>
            <a:off x="675576" y="6470344"/>
            <a:ext cx="6530757" cy="12700"/>
          </a:xfrm>
          <a:prstGeom prst="bentConnector3">
            <a:avLst>
              <a:gd name="adj1" fmla="val 337"/>
            </a:avLst>
          </a:prstGeom>
          <a:noFill/>
          <a:ln w="9360">
            <a:solidFill>
              <a:srgbClr val="CCCCCC"/>
            </a:solidFill>
            <a:round/>
            <a:headEnd/>
            <a:tailEnd/>
          </a:ln>
          <a:extLst>
            <a:ext uri="{909E8E84-426E-40dd-AFC4-6F175D3DCCD1}">
              <a14:hiddenFill xmlns:a14="http://schemas.microsoft.com/office/drawing/2010/main">
                <a:noFill/>
              </a14:hiddenFill>
            </a:ext>
          </a:extLst>
        </p:spPr>
      </p:cxnSp>
      <p:cxnSp>
        <p:nvCxnSpPr>
          <p:cNvPr id="23" name="AutoShape 95"/>
          <p:cNvCxnSpPr>
            <a:cxnSpLocks noChangeShapeType="1"/>
          </p:cNvCxnSpPr>
          <p:nvPr/>
        </p:nvCxnSpPr>
        <p:spPr bwMode="auto">
          <a:xfrm rot="5400000" flipH="1" flipV="1">
            <a:off x="6941482" y="6216165"/>
            <a:ext cx="517001" cy="12700"/>
          </a:xfrm>
          <a:prstGeom prst="bentConnector3">
            <a:avLst>
              <a:gd name="adj1" fmla="val 97714"/>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24" name="Oval 192"/>
          <p:cNvSpPr>
            <a:spLocks noChangeArrowheads="1"/>
          </p:cNvSpPr>
          <p:nvPr/>
        </p:nvSpPr>
        <p:spPr bwMode="auto">
          <a:xfrm>
            <a:off x="7025561" y="5722532"/>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25" name="Rectangle 195"/>
          <p:cNvSpPr>
            <a:spLocks noChangeArrowheads="1"/>
          </p:cNvSpPr>
          <p:nvPr/>
        </p:nvSpPr>
        <p:spPr bwMode="auto">
          <a:xfrm>
            <a:off x="7466305" y="5725806"/>
            <a:ext cx="2463631"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Die Kosten verstehen sich exkl. 8% MwSt.</a:t>
            </a:r>
          </a:p>
          <a:p>
            <a:pPr>
              <a:lnSpc>
                <a:spcPct val="100000"/>
              </a:lnSpc>
              <a:tabLst>
                <a:tab pos="664902" algn="l"/>
                <a:tab pos="1329804" algn="l"/>
                <a:tab pos="1994706" algn="l"/>
              </a:tabLst>
            </a:pPr>
            <a:endParaRPr lang="de-CH" sz="1300" dirty="0">
              <a:solidFill>
                <a:srgbClr val="000000"/>
              </a:solidFill>
            </a:endParaRPr>
          </a:p>
        </p:txBody>
      </p:sp>
      <p:sp>
        <p:nvSpPr>
          <p:cNvPr id="30" name="Rectangle 6"/>
          <p:cNvSpPr>
            <a:spLocks noChangeArrowheads="1"/>
          </p:cNvSpPr>
          <p:nvPr/>
        </p:nvSpPr>
        <p:spPr bwMode="auto">
          <a:xfrm>
            <a:off x="488837" y="396876"/>
            <a:ext cx="936104" cy="422274"/>
          </a:xfrm>
          <a:prstGeom prst="rect">
            <a:avLst/>
          </a:prstGeom>
          <a:noFill/>
          <a:ln w="38100" cmpd="sng">
            <a:solidFill>
              <a:srgbClr val="B61526"/>
            </a:solidFill>
          </a:ln>
          <a:extLst/>
        </p:spPr>
        <p:txBody>
          <a:bodyPr wrap="none" lIns="83988" tIns="41994" rIns="83988" bIns="41994" anchor="ctr"/>
          <a:lstStyle/>
          <a:p>
            <a:endParaRPr lang="de-DE"/>
          </a:p>
        </p:txBody>
      </p:sp>
      <p:sp>
        <p:nvSpPr>
          <p:cNvPr id="31" name="Rectangle 7"/>
          <p:cNvSpPr>
            <a:spLocks noChangeArrowheads="1"/>
          </p:cNvSpPr>
          <p:nvPr/>
        </p:nvSpPr>
        <p:spPr bwMode="auto">
          <a:xfrm>
            <a:off x="544401" y="377259"/>
            <a:ext cx="943412"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b="1" dirty="0" smtClean="0">
                <a:solidFill>
                  <a:srgbClr val="B61526"/>
                </a:solidFill>
                <a:latin typeface="Helvetica Neue" charset="0"/>
                <a:cs typeface="Helvetica Neue" charset="0"/>
              </a:rPr>
              <a:t>N E U</a:t>
            </a:r>
            <a:endParaRPr lang="de-CH" b="1" dirty="0">
              <a:solidFill>
                <a:srgbClr val="B61526"/>
              </a:solidFill>
              <a:latin typeface="Helvetica Neue" charset="0"/>
              <a:cs typeface="Helvetica Neue" charset="0"/>
            </a:endParaRPr>
          </a:p>
        </p:txBody>
      </p:sp>
      <p:sp>
        <p:nvSpPr>
          <p:cNvPr id="19" name="Rectangle 50"/>
          <p:cNvSpPr>
            <a:spLocks noChangeArrowheads="1"/>
          </p:cNvSpPr>
          <p:nvPr/>
        </p:nvSpPr>
        <p:spPr bwMode="auto">
          <a:xfrm>
            <a:off x="3555036" y="371093"/>
            <a:ext cx="2506236" cy="469956"/>
          </a:xfrm>
          <a:prstGeom prst="rect">
            <a:avLst/>
          </a:prstGeom>
          <a:solidFill>
            <a:srgbClr val="F3F3F3"/>
          </a:solidFill>
          <a:ln w="9525">
            <a:solidFill>
              <a:schemeClr val="bg1">
                <a:lumMod val="65000"/>
              </a:schemeClr>
            </a:solidFill>
            <a:round/>
            <a:headEnd/>
            <a:tailEnd/>
          </a:ln>
          <a:extLst/>
        </p:spPr>
        <p:txBody>
          <a:bodyPr wrap="none" lIns="83988" tIns="41994" rIns="83988" bIns="41994" anchor="ctr"/>
          <a:lstStyle/>
          <a:p>
            <a:endParaRPr lang="de-DE" dirty="0"/>
          </a:p>
        </p:txBody>
      </p:sp>
      <p:sp>
        <p:nvSpPr>
          <p:cNvPr id="20" name="Rectangle 53"/>
          <p:cNvSpPr>
            <a:spLocks noChangeArrowheads="1"/>
          </p:cNvSpPr>
          <p:nvPr/>
        </p:nvSpPr>
        <p:spPr bwMode="auto">
          <a:xfrm>
            <a:off x="3520194" y="304164"/>
            <a:ext cx="2541078" cy="60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Lst>
            </a:pPr>
            <a:r>
              <a:rPr lang="de-CH" sz="1000" b="1" dirty="0" smtClean="0">
                <a:solidFill>
                  <a:srgbClr val="B61526"/>
                </a:solidFill>
                <a:latin typeface="Helvetica Neue" charset="0"/>
                <a:cs typeface="Helvetica Neue" charset="0"/>
              </a:rPr>
              <a:t>Dieses Angebot wird gleichzeitig in allen </a:t>
            </a:r>
            <a:r>
              <a:rPr lang="de-CH" sz="1000" b="1" dirty="0" err="1" smtClean="0">
                <a:solidFill>
                  <a:srgbClr val="B61526"/>
                </a:solidFill>
                <a:latin typeface="Helvetica Neue" charset="0"/>
                <a:cs typeface="Helvetica Neue" charset="0"/>
              </a:rPr>
              <a:t>rro</a:t>
            </a:r>
            <a:r>
              <a:rPr lang="de-CH" sz="1000" b="1" dirty="0" smtClean="0">
                <a:solidFill>
                  <a:srgbClr val="B61526"/>
                </a:solidFill>
                <a:latin typeface="Helvetica Neue" charset="0"/>
                <a:cs typeface="Helvetica Neue" charset="0"/>
              </a:rPr>
              <a:t> Radioprogrammen gesendet.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par>
              <p:cTn id="2" fill="hold" nodeType="interactiveSeq">
                <p:childTnLst>
                  <p:par>
                    <p:cTn id="3" fill="hold">
                      <p:childTnLst>
                        <p:par>
                          <p:cTn id="4" fill="hold">
                            <p:stCondLst>
                              <p:cond delay="0"/>
                            </p:stCondLst>
                            <p:childTnLst>
                              <p:par>
                                <p:cTn id="5" presetClass="mediacall" fill="hold" nodeType="clickEffect">
                                  <p:stCondLst>
                                    <p:cond delay="0"/>
                                  </p:stCondLst>
                                  <p:childTnLst>
                                    <p:par>
                                      <p:cTn id="6"/>
                                    </p:par>
                                  </p:childTnLst>
                                </p:cTn>
                              </p:par>
                            </p:childTnLst>
                          </p:cTn>
                        </p:par>
                      </p:childTnLst>
                    </p:cTn>
                  </p:par>
                </p:childTnLst>
              </p:cTn>
            </p:par>
            <p:seq concurrent="1" nextAc="seek">
              <p:cTn id="7" dur="0" nodeType="mainSeq"/>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0906"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AutoShape 1"/>
          <p:cNvCxnSpPr>
            <a:cxnSpLocks noChangeShapeType="1"/>
          </p:cNvCxnSpPr>
          <p:nvPr/>
        </p:nvCxnSpPr>
        <p:spPr bwMode="auto">
          <a:xfrm rot="5400000" flipH="1" flipV="1">
            <a:off x="-2326034" y="3467733"/>
            <a:ext cx="5993654" cy="11573"/>
          </a:xfrm>
          <a:prstGeom prst="bentConnector3">
            <a:avLst>
              <a:gd name="adj1" fmla="val 84230"/>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48131" name="Oval 2"/>
          <p:cNvSpPr>
            <a:spLocks noChangeArrowheads="1"/>
          </p:cNvSpPr>
          <p:nvPr/>
        </p:nvSpPr>
        <p:spPr bwMode="auto">
          <a:xfrm>
            <a:off x="495668" y="1225569"/>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8132" name="Rectangle 3"/>
          <p:cNvSpPr>
            <a:spLocks noChangeArrowheads="1"/>
          </p:cNvSpPr>
          <p:nvPr/>
        </p:nvSpPr>
        <p:spPr bwMode="auto">
          <a:xfrm>
            <a:off x="1013399" y="1225569"/>
            <a:ext cx="4768411" cy="2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1000" b="1" dirty="0" err="1">
                <a:solidFill>
                  <a:srgbClr val="000000"/>
                </a:solidFill>
                <a:latin typeface="Helvetica Neue" charset="0"/>
                <a:cs typeface="Helvetica Neue" charset="0"/>
              </a:rPr>
              <a:t>Gastro</a:t>
            </a:r>
            <a:r>
              <a:rPr lang="de-CH" sz="1000" b="1" dirty="0">
                <a:solidFill>
                  <a:srgbClr val="000000"/>
                </a:solidFill>
                <a:latin typeface="Helvetica Neue" charset="0"/>
                <a:cs typeface="Helvetica Neue" charset="0"/>
              </a:rPr>
              <a:t>-Tipp</a:t>
            </a: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sp>
        <p:nvSpPr>
          <p:cNvPr id="48133" name="Rectangle 4"/>
          <p:cNvSpPr>
            <a:spLocks noChangeArrowheads="1"/>
          </p:cNvSpPr>
          <p:nvPr/>
        </p:nvSpPr>
        <p:spPr bwMode="auto">
          <a:xfrm>
            <a:off x="1013399" y="1483356"/>
            <a:ext cx="5567068" cy="100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 pos="5319217" algn="l"/>
              </a:tabLst>
            </a:pPr>
            <a:r>
              <a:rPr lang="de-CH" sz="900" dirty="0">
                <a:solidFill>
                  <a:srgbClr val="000000"/>
                </a:solidFill>
                <a:latin typeface="Helvetica Neue" charset="0"/>
                <a:cs typeface="Helvetica Neue" charset="0"/>
              </a:rPr>
              <a:t>Oberwalliser Gastronomen haben die Möglichkeit, ihre saisonalen Spezialitäten in Form von Radiospots zu präsentieren.</a:t>
            </a:r>
          </a:p>
          <a:p>
            <a:pPr>
              <a:lnSpc>
                <a:spcPct val="115000"/>
              </a:lnSpc>
              <a:tabLst>
                <a:tab pos="664902" algn="l"/>
                <a:tab pos="1329804" algn="l"/>
                <a:tab pos="1994706" algn="l"/>
                <a:tab pos="2659609" algn="l"/>
                <a:tab pos="3324511" algn="l"/>
                <a:tab pos="3989413" algn="l"/>
                <a:tab pos="4654315" algn="l"/>
                <a:tab pos="5319217" algn="l"/>
              </a:tabLst>
            </a:pPr>
            <a:endParaRPr lang="de-CH" sz="900" dirty="0">
              <a:solidFill>
                <a:srgbClr val="000000"/>
              </a:solidFill>
              <a:latin typeface="Helvetica Neue" charset="0"/>
              <a:cs typeface="Helvetica Neue" charset="0"/>
            </a:endParaRPr>
          </a:p>
          <a:p>
            <a:pPr>
              <a:lnSpc>
                <a:spcPct val="100000"/>
              </a:lnSpc>
              <a:tabLst>
                <a:tab pos="664902" algn="l"/>
                <a:tab pos="1329804" algn="l"/>
                <a:tab pos="1994706" algn="l"/>
                <a:tab pos="2659609" algn="l"/>
                <a:tab pos="3324511" algn="l"/>
                <a:tab pos="3989413" algn="l"/>
                <a:tab pos="4654315" algn="l"/>
                <a:tab pos="5319217" algn="l"/>
              </a:tabLst>
            </a:pPr>
            <a:r>
              <a:rPr lang="de-CH" sz="900" dirty="0" smtClean="0">
                <a:solidFill>
                  <a:srgbClr val="000000"/>
                </a:solidFill>
                <a:latin typeface="Helvetica Neue" charset="0"/>
                <a:cs typeface="Helvetica Neue" charset="0"/>
              </a:rPr>
              <a:t>Sendeform:</a:t>
            </a:r>
            <a:r>
              <a:rPr lang="de-CH" sz="900" dirty="0">
                <a:solidFill>
                  <a:srgbClr val="000000"/>
                </a:solidFill>
                <a:latin typeface="Helvetica Neue" charset="0"/>
                <a:cs typeface="Helvetica Neue" charset="0"/>
              </a:rPr>
              <a:t>		Radiospots à 20 Sekunden</a:t>
            </a:r>
          </a:p>
          <a:p>
            <a:pPr>
              <a:lnSpc>
                <a:spcPct val="100000"/>
              </a:lnSpc>
              <a:tabLst>
                <a:tab pos="664902" algn="l"/>
                <a:tab pos="1329804" algn="l"/>
                <a:tab pos="1994706" algn="l"/>
                <a:tab pos="2659609" algn="l"/>
                <a:tab pos="3324511" algn="l"/>
                <a:tab pos="3989413" algn="l"/>
                <a:tab pos="4654315" algn="l"/>
                <a:tab pos="5319217" algn="l"/>
              </a:tabLst>
            </a:pPr>
            <a:r>
              <a:rPr lang="de-CH" sz="900" dirty="0" smtClean="0">
                <a:solidFill>
                  <a:srgbClr val="000000"/>
                </a:solidFill>
                <a:latin typeface="Helvetica Neue" charset="0"/>
                <a:cs typeface="Helvetica Neue" charset="0"/>
              </a:rPr>
              <a:t>Sendezeiten:	</a:t>
            </a:r>
            <a:r>
              <a:rPr lang="de-CH" sz="900" dirty="0">
                <a:solidFill>
                  <a:srgbClr val="000000"/>
                </a:solidFill>
                <a:latin typeface="Helvetica Neue" charset="0"/>
                <a:cs typeface="Helvetica Neue" charset="0"/>
              </a:rPr>
              <a:t>	2-mal pro Tag, 11.14 Uhr / 17.22 </a:t>
            </a:r>
            <a:r>
              <a:rPr lang="de-CH" sz="900" dirty="0" smtClean="0">
                <a:solidFill>
                  <a:srgbClr val="000000"/>
                </a:solidFill>
                <a:latin typeface="Helvetica Neue" charset="0"/>
                <a:cs typeface="Helvetica Neue" charset="0"/>
              </a:rPr>
              <a:t>Uhr</a:t>
            </a:r>
          </a:p>
          <a:p>
            <a:pPr>
              <a:lnSpc>
                <a:spcPct val="100000"/>
              </a:lnSpc>
              <a:tabLst>
                <a:tab pos="664902" algn="l"/>
                <a:tab pos="1329804" algn="l"/>
                <a:tab pos="1994706" algn="l"/>
                <a:tab pos="2659609" algn="l"/>
                <a:tab pos="3324511" algn="l"/>
                <a:tab pos="3989413" algn="l"/>
                <a:tab pos="4654315" algn="l"/>
                <a:tab pos="5319217" algn="l"/>
              </a:tabLst>
            </a:pPr>
            <a:endParaRPr lang="de-CH" sz="900" dirty="0" smtClean="0">
              <a:solidFill>
                <a:srgbClr val="000000"/>
              </a:solidFill>
              <a:latin typeface="Helvetica Neue" charset="0"/>
              <a:cs typeface="Helvetica Neue" charset="0"/>
            </a:endParaRPr>
          </a:p>
          <a:p>
            <a:pPr>
              <a:lnSpc>
                <a:spcPct val="100000"/>
              </a:lnSpc>
              <a:tabLst>
                <a:tab pos="664902" algn="l"/>
                <a:tab pos="1329804" algn="l"/>
                <a:tab pos="1994706" algn="l"/>
                <a:tab pos="2659609" algn="l"/>
                <a:tab pos="3324511" algn="l"/>
                <a:tab pos="3989413" algn="l"/>
                <a:tab pos="4654315" algn="l"/>
                <a:tab pos="5319217" algn="l"/>
              </a:tabLst>
            </a:pPr>
            <a:r>
              <a:rPr lang="de-CH" sz="900" dirty="0" smtClean="0">
                <a:solidFill>
                  <a:srgbClr val="000000"/>
                </a:solidFill>
                <a:latin typeface="Helvetica Neue" charset="0"/>
                <a:cs typeface="Helvetica Neue" charset="0"/>
              </a:rPr>
              <a:t>Hörbeispiel:		</a:t>
            </a: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 pos="5319217"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 pos="5319217" algn="l"/>
              </a:tabLst>
            </a:pPr>
            <a:endParaRPr lang="de-CH" sz="900" dirty="0">
              <a:solidFill>
                <a:srgbClr val="000000"/>
              </a:solidFill>
              <a:latin typeface="Helvetica Neue" charset="0"/>
              <a:cs typeface="Helvetica Neue" charset="0"/>
            </a:endParaRPr>
          </a:p>
        </p:txBody>
      </p:sp>
      <p:sp>
        <p:nvSpPr>
          <p:cNvPr id="48134" name="Rectangle 5"/>
          <p:cNvSpPr>
            <a:spLocks noChangeArrowheads="1"/>
          </p:cNvSpPr>
          <p:nvPr/>
        </p:nvSpPr>
        <p:spPr bwMode="auto">
          <a:xfrm>
            <a:off x="495668" y="378761"/>
            <a:ext cx="2081068"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48135" name="Rectangle 6"/>
          <p:cNvSpPr>
            <a:spLocks noChangeArrowheads="1"/>
          </p:cNvSpPr>
          <p:nvPr/>
        </p:nvSpPr>
        <p:spPr bwMode="auto">
          <a:xfrm>
            <a:off x="495668" y="394602"/>
            <a:ext cx="5047868"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a:solidFill>
                  <a:srgbClr val="FFFFFF"/>
                </a:solidFill>
                <a:latin typeface="Helvetica Neue" charset="0"/>
                <a:cs typeface="Helvetica Neue" charset="0"/>
              </a:rPr>
              <a:t>hie gniessu uf rro</a:t>
            </a:r>
          </a:p>
        </p:txBody>
      </p:sp>
      <p:sp>
        <p:nvSpPr>
          <p:cNvPr id="48140" name="Rectangle 11"/>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graphicFrame>
        <p:nvGraphicFramePr>
          <p:cNvPr id="19468" name="Group 12"/>
          <p:cNvGraphicFramePr>
            <a:graphicFrameLocks noGrp="1"/>
          </p:cNvGraphicFramePr>
          <p:nvPr>
            <p:extLst>
              <p:ext uri="{D42A27DB-BD31-4B8C-83A1-F6EECF244321}">
                <p14:modId xmlns:p14="http://schemas.microsoft.com/office/powerpoint/2010/main" val="2466624140"/>
              </p:ext>
            </p:extLst>
          </p:nvPr>
        </p:nvGraphicFramePr>
        <p:xfrm>
          <a:off x="1141358" y="2852936"/>
          <a:ext cx="4603730" cy="3294695"/>
        </p:xfrm>
        <a:graphic>
          <a:graphicData uri="http://schemas.openxmlformats.org/drawingml/2006/table">
            <a:tbl>
              <a:tblPr/>
              <a:tblGrid>
                <a:gridCol w="1219354"/>
                <a:gridCol w="1008112"/>
                <a:gridCol w="864096"/>
                <a:gridCol w="792088"/>
                <a:gridCol w="720080"/>
              </a:tblGrid>
              <a:tr h="307214">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endParaRPr kumimoji="0" lang="de-CH" sz="11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Zeitraum</a:t>
                      </a:r>
                      <a:endParaRPr kumimoji="0" lang="de-CH" sz="900" b="0" i="0" u="none" strike="noStrike" cap="none" normalizeH="0" baseline="0" dirty="0">
                        <a:ln>
                          <a:noFill/>
                        </a:ln>
                        <a:solidFill>
                          <a:srgbClr val="000000"/>
                        </a:solidFill>
                        <a:effectLst/>
                        <a:latin typeface="Arial" charset="0"/>
                        <a:ea typeface="ＭＳ Ｐゴシック" charset="0"/>
                        <a:cs typeface="Microsoft YaHei" charset="0"/>
                      </a:endParaRPr>
                    </a:p>
                  </a:txBody>
                  <a:tcPr marL="84386" marR="84386" marT="97029"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Schaltungen</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Total</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EA9999"/>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CHF</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EA9999"/>
                    </a:solidFill>
                  </a:tcPr>
                </a:tc>
              </a:tr>
              <a:tr h="374433">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1" i="0" u="none" strike="noStrike" cap="none" normalizeH="0" baseline="0" dirty="0" err="1">
                          <a:ln>
                            <a:noFill/>
                          </a:ln>
                          <a:solidFill>
                            <a:srgbClr val="000000"/>
                          </a:solidFill>
                          <a:effectLst/>
                          <a:latin typeface="Helvetica Neue" charset="0"/>
                          <a:ea typeface="ＭＳ Ｐゴシック" charset="0"/>
                          <a:cs typeface="Helvetica Neue" charset="0"/>
                        </a:rPr>
                        <a:t>Gastro</a:t>
                      </a:r>
                      <a:r>
                        <a:rPr kumimoji="0" lang="de-CH" sz="900" b="1" i="0" u="none" strike="noStrike" cap="none" normalizeH="0" baseline="0" dirty="0">
                          <a:ln>
                            <a:noFill/>
                          </a:ln>
                          <a:solidFill>
                            <a:srgbClr val="000000"/>
                          </a:solidFill>
                          <a:effectLst/>
                          <a:latin typeface="Helvetica Neue" charset="0"/>
                          <a:ea typeface="ＭＳ Ｐゴシック" charset="0"/>
                          <a:cs typeface="Helvetica Neue" charset="0"/>
                        </a:rPr>
                        <a:t> </a:t>
                      </a: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Small</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15 Tage</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30</a:t>
                      </a: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defRPr/>
                      </a:pP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Total</a:t>
                      </a: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650</a:t>
                      </a: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434822">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1" i="0" u="none" strike="noStrike" cap="none" normalizeH="0" baseline="0" dirty="0" err="1">
                          <a:ln>
                            <a:noFill/>
                          </a:ln>
                          <a:solidFill>
                            <a:srgbClr val="000000"/>
                          </a:solidFill>
                          <a:effectLst/>
                          <a:latin typeface="Helvetica Neue" charset="0"/>
                          <a:ea typeface="ＭＳ Ｐゴシック" charset="0"/>
                          <a:cs typeface="Helvetica Neue" charset="0"/>
                        </a:rPr>
                        <a:t>Gastro</a:t>
                      </a:r>
                      <a:r>
                        <a:rPr kumimoji="0" lang="de-CH" sz="900" b="1" i="0" u="none" strike="noStrike" cap="none" normalizeH="0" baseline="0" dirty="0">
                          <a:ln>
                            <a:noFill/>
                          </a:ln>
                          <a:solidFill>
                            <a:srgbClr val="000000"/>
                          </a:solidFill>
                          <a:effectLst/>
                          <a:latin typeface="Helvetica Neue" charset="0"/>
                          <a:ea typeface="ＭＳ Ｐゴシック" charset="0"/>
                          <a:cs typeface="Helvetica Neue" charset="0"/>
                        </a:rPr>
                        <a:t> </a:t>
                      </a: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Medium</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 Monat</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60</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endPar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endParaRP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Rabatt</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Total</a:t>
                      </a:r>
                      <a:endParaRPr kumimoji="0" lang="de-CH" sz="900" b="1"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1300</a:t>
                      </a: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-350</a:t>
                      </a: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950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r>
              <a:tr h="434822">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1" i="0" u="none" strike="noStrike" cap="none" normalizeH="0" baseline="0" dirty="0" err="1">
                          <a:ln>
                            <a:noFill/>
                          </a:ln>
                          <a:solidFill>
                            <a:srgbClr val="000000"/>
                          </a:solidFill>
                          <a:effectLst/>
                          <a:latin typeface="Helvetica Neue" charset="0"/>
                          <a:ea typeface="ＭＳ Ｐゴシック" charset="0"/>
                          <a:cs typeface="Helvetica Neue" charset="0"/>
                        </a:rPr>
                        <a:t>Gastro</a:t>
                      </a:r>
                      <a:r>
                        <a:rPr kumimoji="0" lang="de-CH" sz="900" b="1" i="0" u="none" strike="noStrike" cap="none" normalizeH="0" baseline="0" dirty="0">
                          <a:ln>
                            <a:noFill/>
                          </a:ln>
                          <a:solidFill>
                            <a:srgbClr val="000000"/>
                          </a:solidFill>
                          <a:effectLst/>
                          <a:latin typeface="Helvetica Neue" charset="0"/>
                          <a:ea typeface="ＭＳ Ｐゴシック" charset="0"/>
                          <a:cs typeface="Helvetica Neue" charset="0"/>
                        </a:rPr>
                        <a:t> </a:t>
                      </a: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Large</a:t>
                      </a: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 Monate</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180</a:t>
                      </a: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endPar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endParaRP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Rabatt</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Total</a:t>
                      </a:r>
                      <a:endParaRPr kumimoji="0" lang="de-CH" sz="900" b="1"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3900</a:t>
                      </a: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-1050</a:t>
                      </a: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2850</a:t>
                      </a: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FFFFFF"/>
                    </a:solidFill>
                  </a:tcPr>
                </a:tc>
              </a:tr>
              <a:tr h="686469">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1" i="0" u="none" strike="noStrike" cap="none" normalizeH="0" baseline="0" dirty="0" err="1">
                          <a:ln>
                            <a:noFill/>
                          </a:ln>
                          <a:solidFill>
                            <a:srgbClr val="000000"/>
                          </a:solidFill>
                          <a:effectLst/>
                          <a:latin typeface="Helvetica Neue" charset="0"/>
                          <a:ea typeface="ＭＳ Ｐゴシック" charset="0"/>
                          <a:cs typeface="Helvetica Neue" charset="0"/>
                        </a:rPr>
                        <a:t>Gastro</a:t>
                      </a:r>
                      <a:r>
                        <a:rPr kumimoji="0" lang="de-CH" sz="900" b="1" i="0" u="none" strike="noStrike" cap="none" normalizeH="0" baseline="0" dirty="0">
                          <a:ln>
                            <a:noFill/>
                          </a:ln>
                          <a:solidFill>
                            <a:srgbClr val="000000"/>
                          </a:solidFill>
                          <a:effectLst/>
                          <a:latin typeface="Helvetica Neue" charset="0"/>
                          <a:ea typeface="ＭＳ Ｐゴシック" charset="0"/>
                          <a:cs typeface="Helvetica Neue" charset="0"/>
                        </a:rPr>
                        <a:t> X-</a:t>
                      </a: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Large</a:t>
                      </a:r>
                      <a:endParaRPr kumimoji="0" lang="de-CH" sz="900" b="1"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6 Monate</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360</a:t>
                      </a: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EFEFE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endPar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endParaRP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Rabatt</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defRPr/>
                      </a:pP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Total</a:t>
                      </a: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EFEFE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5700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- 1140</a:t>
                      </a: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4560</a:t>
                      </a:r>
                      <a:endParaRPr kumimoji="0" lang="de-CH" sz="900" b="1"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EFEFEF"/>
                    </a:solidFill>
                  </a:tcPr>
                </a:tc>
              </a:tr>
              <a:tr h="646014">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1" i="0" u="none" strike="noStrike" cap="none" normalizeH="0" baseline="0" dirty="0" err="1" smtClean="0">
                          <a:ln>
                            <a:noFill/>
                          </a:ln>
                          <a:solidFill>
                            <a:srgbClr val="000000"/>
                          </a:solidFill>
                          <a:effectLst/>
                          <a:latin typeface="Helvetica Neue" charset="0"/>
                          <a:ea typeface="ＭＳ Ｐゴシック" charset="0"/>
                          <a:cs typeface="Helvetica Neue" charset="0"/>
                        </a:rPr>
                        <a:t>Gastro</a:t>
                      </a: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 XX-Large</a:t>
                      </a: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 Jahr</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720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endPar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endParaRP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Rabatt</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Total</a:t>
                      </a:r>
                      <a:endParaRPr kumimoji="0" lang="de-CH" sz="900" b="1"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11400</a:t>
                      </a: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- 3420</a:t>
                      </a:r>
                    </a:p>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de-CH" sz="900" b="1" i="0" u="none" strike="noStrike" cap="none" normalizeH="0" baseline="0" dirty="0" smtClean="0">
                          <a:ln>
                            <a:noFill/>
                          </a:ln>
                          <a:solidFill>
                            <a:srgbClr val="000000"/>
                          </a:solidFill>
                          <a:effectLst/>
                          <a:latin typeface="Helvetica Neue" charset="0"/>
                          <a:ea typeface="ＭＳ Ｐゴシック" charset="0"/>
                          <a:cs typeface="Helvetica Neue" charset="0"/>
                        </a:rPr>
                        <a:t>7980</a:t>
                      </a:r>
                      <a:endParaRPr kumimoji="0" lang="de-CH" sz="900" b="1"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CCCCCC"/>
                      </a:solidFill>
                      <a:prstDash val="solid"/>
                      <a:round/>
                      <a:headEnd type="none" w="med" len="med"/>
                      <a:tailEnd type="none" w="med" len="med"/>
                    </a:lnL>
                    <a:lnR w="4320" cap="flat" cmpd="sng" algn="ctr">
                      <a:solidFill>
                        <a:srgbClr val="CCCCCC"/>
                      </a:solidFill>
                      <a:prstDash val="solid"/>
                      <a:round/>
                      <a:headEnd type="none" w="med" len="med"/>
                      <a:tailEnd type="none" w="med" len="med"/>
                    </a:lnR>
                    <a:lnT w="4320" cap="flat" cmpd="sng" algn="ctr">
                      <a:solidFill>
                        <a:srgbClr val="CCCCCC"/>
                      </a:solidFill>
                      <a:prstDash val="solid"/>
                      <a:round/>
                      <a:headEnd type="none" w="med" len="med"/>
                      <a:tailEnd type="none" w="med" len="med"/>
                    </a:lnT>
                    <a:lnB w="4320" cap="flat" cmpd="sng" algn="ctr">
                      <a:solidFill>
                        <a:srgbClr val="CCCCCC"/>
                      </a:solidFill>
                      <a:prstDash val="solid"/>
                      <a:round/>
                      <a:headEnd type="none" w="med" len="med"/>
                      <a:tailEnd type="none" w="med" len="med"/>
                    </a:lnB>
                    <a:lnTlToBr>
                      <a:noFill/>
                    </a:lnTlToBr>
                    <a:lnBlToTr>
                      <a:noFill/>
                    </a:lnBlToTr>
                    <a:solidFill>
                      <a:srgbClr val="FFFFFF"/>
                    </a:solidFill>
                  </a:tcPr>
                </a:tc>
              </a:tr>
            </a:tbl>
          </a:graphicData>
        </a:graphic>
      </p:graphicFrame>
      <p:pic>
        <p:nvPicPr>
          <p:cNvPr id="4" name="Hie Gniessu.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2471894" y="2475482"/>
            <a:ext cx="177119" cy="169571"/>
          </a:xfrm>
          <a:prstGeom prst="rect">
            <a:avLst/>
          </a:prstGeom>
        </p:spPr>
      </p:pic>
      <p:pic>
        <p:nvPicPr>
          <p:cNvPr id="16" name="Bild 15" descr="aenderung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cxnSp>
        <p:nvCxnSpPr>
          <p:cNvPr id="21" name="AutoShape 93"/>
          <p:cNvCxnSpPr>
            <a:cxnSpLocks noChangeShapeType="1"/>
          </p:cNvCxnSpPr>
          <p:nvPr/>
        </p:nvCxnSpPr>
        <p:spPr bwMode="auto">
          <a:xfrm>
            <a:off x="665006" y="6470344"/>
            <a:ext cx="6541327" cy="12700"/>
          </a:xfrm>
          <a:prstGeom prst="bentConnector3">
            <a:avLst>
              <a:gd name="adj1" fmla="val 307"/>
            </a:avLst>
          </a:prstGeom>
          <a:noFill/>
          <a:ln w="9360">
            <a:solidFill>
              <a:srgbClr val="CCCCCC"/>
            </a:solidFill>
            <a:round/>
            <a:headEnd/>
            <a:tailEnd/>
          </a:ln>
          <a:extLst>
            <a:ext uri="{909E8E84-426E-40dd-AFC4-6F175D3DCCD1}">
              <a14:hiddenFill xmlns:a14="http://schemas.microsoft.com/office/drawing/2010/main">
                <a:noFill/>
              </a14:hiddenFill>
            </a:ext>
          </a:extLst>
        </p:spPr>
      </p:cxnSp>
      <p:cxnSp>
        <p:nvCxnSpPr>
          <p:cNvPr id="22" name="AutoShape 95"/>
          <p:cNvCxnSpPr>
            <a:cxnSpLocks noChangeShapeType="1"/>
          </p:cNvCxnSpPr>
          <p:nvPr/>
        </p:nvCxnSpPr>
        <p:spPr bwMode="auto">
          <a:xfrm rot="5400000" flipH="1" flipV="1">
            <a:off x="6941482" y="6216165"/>
            <a:ext cx="517001" cy="12700"/>
          </a:xfrm>
          <a:prstGeom prst="bentConnector3">
            <a:avLst>
              <a:gd name="adj1" fmla="val 97714"/>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23" name="Oval 192"/>
          <p:cNvSpPr>
            <a:spLocks noChangeArrowheads="1"/>
          </p:cNvSpPr>
          <p:nvPr/>
        </p:nvSpPr>
        <p:spPr bwMode="auto">
          <a:xfrm>
            <a:off x="7025561" y="5722532"/>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24" name="Rectangle 195"/>
          <p:cNvSpPr>
            <a:spLocks noChangeArrowheads="1"/>
          </p:cNvSpPr>
          <p:nvPr/>
        </p:nvSpPr>
        <p:spPr bwMode="auto">
          <a:xfrm>
            <a:off x="7466305" y="5725806"/>
            <a:ext cx="2463631"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Die Kosten verstehen sich exkl. 8% MwSt.</a:t>
            </a:r>
          </a:p>
          <a:p>
            <a:pPr>
              <a:lnSpc>
                <a:spcPct val="100000"/>
              </a:lnSpc>
              <a:tabLst>
                <a:tab pos="664902" algn="l"/>
                <a:tab pos="1329804" algn="l"/>
                <a:tab pos="1994706" algn="l"/>
              </a:tabLst>
            </a:pPr>
            <a:endParaRPr lang="de-CH" sz="1300" dirty="0">
              <a:solidFill>
                <a:srgbClr val="000000"/>
              </a:solidFill>
            </a:endParaRPr>
          </a:p>
        </p:txBody>
      </p:sp>
      <p:sp>
        <p:nvSpPr>
          <p:cNvPr id="17" name="Rectangle 50"/>
          <p:cNvSpPr>
            <a:spLocks noChangeArrowheads="1"/>
          </p:cNvSpPr>
          <p:nvPr/>
        </p:nvSpPr>
        <p:spPr bwMode="auto">
          <a:xfrm>
            <a:off x="2662788" y="371093"/>
            <a:ext cx="2506236" cy="469956"/>
          </a:xfrm>
          <a:prstGeom prst="rect">
            <a:avLst/>
          </a:prstGeom>
          <a:solidFill>
            <a:srgbClr val="F3F3F3"/>
          </a:solidFill>
          <a:ln w="9525">
            <a:solidFill>
              <a:schemeClr val="bg1">
                <a:lumMod val="65000"/>
              </a:schemeClr>
            </a:solidFill>
            <a:round/>
            <a:headEnd/>
            <a:tailEnd/>
          </a:ln>
          <a:extLst/>
        </p:spPr>
        <p:txBody>
          <a:bodyPr wrap="none" lIns="83988" tIns="41994" rIns="83988" bIns="41994" anchor="ctr"/>
          <a:lstStyle/>
          <a:p>
            <a:endParaRPr lang="de-DE" dirty="0"/>
          </a:p>
        </p:txBody>
      </p:sp>
      <p:sp>
        <p:nvSpPr>
          <p:cNvPr id="18" name="Rectangle 53"/>
          <p:cNvSpPr>
            <a:spLocks noChangeArrowheads="1"/>
          </p:cNvSpPr>
          <p:nvPr/>
        </p:nvSpPr>
        <p:spPr bwMode="auto">
          <a:xfrm>
            <a:off x="2627946" y="304164"/>
            <a:ext cx="2541078" cy="60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Lst>
            </a:pPr>
            <a:r>
              <a:rPr lang="de-CH" sz="1000" b="1" dirty="0" smtClean="0">
                <a:solidFill>
                  <a:srgbClr val="B61526"/>
                </a:solidFill>
                <a:latin typeface="Helvetica Neue" charset="0"/>
                <a:cs typeface="Helvetica Neue" charset="0"/>
              </a:rPr>
              <a:t>Dieses Angebot wird gleichzeitig in allen </a:t>
            </a:r>
            <a:r>
              <a:rPr lang="de-CH" sz="1000" b="1" dirty="0" err="1" smtClean="0">
                <a:solidFill>
                  <a:srgbClr val="B61526"/>
                </a:solidFill>
                <a:latin typeface="Helvetica Neue" charset="0"/>
                <a:cs typeface="Helvetica Neue" charset="0"/>
              </a:rPr>
              <a:t>rro</a:t>
            </a:r>
            <a:r>
              <a:rPr lang="de-CH" sz="1000" b="1" dirty="0" smtClean="0">
                <a:solidFill>
                  <a:srgbClr val="B61526"/>
                </a:solidFill>
                <a:latin typeface="Helvetica Neue" charset="0"/>
                <a:cs typeface="Helvetica Neue" charset="0"/>
              </a:rPr>
              <a:t> Radioprogrammen gesendet.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par>
              <p:cTn id="2" fill="hold" nodeType="interactiveSeq">
                <p:childTnLst>
                  <p:par>
                    <p:cTn id="3" fill="hold">
                      <p:childTnLst>
                        <p:par>
                          <p:cTn id="4" fill="hold">
                            <p:stCondLst>
                              <p:cond delay="0"/>
                            </p:stCondLst>
                            <p:childTnLst>
                              <p:par>
                                <p:cTn id="5" presetClass="mediacall" fill="hold" nodeType="clickEffect">
                                  <p:stCondLst>
                                    <p:cond delay="0"/>
                                  </p:stCondLst>
                                  <p:childTnLst>
                                    <p:par>
                                      <p:cTn id="6"/>
                                    </p:par>
                                  </p:childTnLst>
                                </p:cTn>
                              </p:par>
                            </p:childTnLst>
                          </p:cTn>
                        </p:par>
                      </p:childTnLst>
                    </p:cTn>
                  </p:par>
                </p:childTnLst>
              </p:cTn>
            </p:par>
            <p:seq concurrent="1" nextAc="seek">
              <p:cTn id="7" dur="0" nodeType="mainSeq"/>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018"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AutoShape 46"/>
          <p:cNvCxnSpPr>
            <a:cxnSpLocks noChangeShapeType="1"/>
          </p:cNvCxnSpPr>
          <p:nvPr/>
        </p:nvCxnSpPr>
        <p:spPr bwMode="auto">
          <a:xfrm rot="5400000" flipH="1" flipV="1">
            <a:off x="-2228657" y="3584695"/>
            <a:ext cx="5783998" cy="12700"/>
          </a:xfrm>
          <a:prstGeom prst="bentConnector3">
            <a:avLst>
              <a:gd name="adj1" fmla="val 88077"/>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52226" name="Oval 1"/>
          <p:cNvSpPr>
            <a:spLocks noChangeArrowheads="1"/>
          </p:cNvSpPr>
          <p:nvPr/>
        </p:nvSpPr>
        <p:spPr bwMode="auto">
          <a:xfrm>
            <a:off x="495668" y="1267798"/>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52228" name="Rectangle 3"/>
          <p:cNvSpPr>
            <a:spLocks noChangeArrowheads="1"/>
          </p:cNvSpPr>
          <p:nvPr/>
        </p:nvSpPr>
        <p:spPr bwMode="auto">
          <a:xfrm>
            <a:off x="495669" y="378761"/>
            <a:ext cx="2160640"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52229" name="Rectangle 4"/>
          <p:cNvSpPr>
            <a:spLocks noChangeArrowheads="1"/>
          </p:cNvSpPr>
          <p:nvPr/>
        </p:nvSpPr>
        <p:spPr bwMode="auto">
          <a:xfrm>
            <a:off x="495668" y="364359"/>
            <a:ext cx="2297092" cy="478130"/>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dirty="0" smtClean="0">
                <a:solidFill>
                  <a:srgbClr val="FFFFFF"/>
                </a:solidFill>
                <a:latin typeface="Helvetica Neue" charset="0"/>
                <a:cs typeface="Helvetica Neue" charset="0"/>
              </a:rPr>
              <a:t>Veranstaltungsspots</a:t>
            </a:r>
            <a:endParaRPr lang="de-CH" dirty="0">
              <a:solidFill>
                <a:srgbClr val="FFFFFF"/>
              </a:solidFill>
              <a:latin typeface="Helvetica Neue" charset="0"/>
              <a:cs typeface="Helvetica Neue" charset="0"/>
            </a:endParaRPr>
          </a:p>
        </p:txBody>
      </p:sp>
      <p:sp>
        <p:nvSpPr>
          <p:cNvPr id="52230" name="Rectangle 5"/>
          <p:cNvSpPr>
            <a:spLocks noChangeArrowheads="1"/>
          </p:cNvSpPr>
          <p:nvPr/>
        </p:nvSpPr>
        <p:spPr bwMode="auto">
          <a:xfrm>
            <a:off x="1013399" y="1196752"/>
            <a:ext cx="4768411" cy="2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1000" b="1" dirty="0">
                <a:solidFill>
                  <a:srgbClr val="000000"/>
                </a:solidFill>
                <a:latin typeface="Helvetica Neue" charset="0"/>
                <a:cs typeface="Helvetica Neue" charset="0"/>
              </a:rPr>
              <a:t>Spezialangebote für Gewerbetreibende von kommerziellen </a:t>
            </a:r>
            <a:r>
              <a:rPr lang="de-CH" sz="1000" b="1" dirty="0" smtClean="0">
                <a:solidFill>
                  <a:srgbClr val="000000"/>
                </a:solidFill>
                <a:latin typeface="Helvetica Neue" charset="0"/>
                <a:cs typeface="Helvetica Neue" charset="0"/>
              </a:rPr>
              <a:t>Anlässen</a:t>
            </a:r>
            <a:endParaRPr lang="de-CH" sz="10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graphicFrame>
        <p:nvGraphicFramePr>
          <p:cNvPr id="21510" name="Group 6"/>
          <p:cNvGraphicFramePr>
            <a:graphicFrameLocks noGrp="1"/>
          </p:cNvGraphicFramePr>
          <p:nvPr>
            <p:extLst>
              <p:ext uri="{D42A27DB-BD31-4B8C-83A1-F6EECF244321}">
                <p14:modId xmlns:p14="http://schemas.microsoft.com/office/powerpoint/2010/main" val="436414685"/>
              </p:ext>
            </p:extLst>
          </p:nvPr>
        </p:nvGraphicFramePr>
        <p:xfrm>
          <a:off x="1139889" y="1820382"/>
          <a:ext cx="4389175" cy="1752634"/>
        </p:xfrm>
        <a:graphic>
          <a:graphicData uri="http://schemas.openxmlformats.org/drawingml/2006/table">
            <a:tbl>
              <a:tblPr/>
              <a:tblGrid>
                <a:gridCol w="716767"/>
                <a:gridCol w="720080"/>
                <a:gridCol w="720080"/>
                <a:gridCol w="792088"/>
                <a:gridCol w="720080"/>
                <a:gridCol w="720080"/>
              </a:tblGrid>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Sekunden</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5 Spots </a:t>
                      </a:r>
                      <a:endPar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endParaRP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CHF</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10 Spots </a:t>
                      </a: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CHF</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15 Spots </a:t>
                      </a:r>
                      <a:endPar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endParaRP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CHF</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20 </a:t>
                      </a: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Spots</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CHF</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c>
                  <a:txBody>
                    <a:bodyPr/>
                    <a:lstStyle/>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25 </a:t>
                      </a: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Spots</a:t>
                      </a:r>
                    </a:p>
                    <a:p>
                      <a:pPr marL="0" marR="0" lvl="0" indent="0" algn="ct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000000"/>
                          </a:solidFill>
                          <a:effectLst/>
                          <a:latin typeface="Helvetica Neue" pitchFamily="-1" charset="0"/>
                          <a:ea typeface="Helvetica Neue" pitchFamily="-1" charset="0"/>
                          <a:cs typeface="Helvetica Neue" pitchFamily="-1" charset="0"/>
                        </a:rPr>
                        <a:t>CHF</a:t>
                      </a:r>
                      <a:endPar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endParaRP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A9999"/>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15</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 307.50</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615.00</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rPr>
                        <a:t>922.50</a:t>
                      </a: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1230.00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1537.50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chemeClr val="bg1"/>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000000"/>
                          </a:solidFill>
                          <a:effectLst/>
                          <a:latin typeface="Helvetica Neue" pitchFamily="-1" charset="0"/>
                          <a:ea typeface="Helvetica Neue" pitchFamily="-1" charset="0"/>
                          <a:cs typeface="Helvetica Neue" pitchFamily="-1" charset="0"/>
                        </a:rPr>
                        <a:t>20</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222222"/>
                          </a:solidFill>
                          <a:effectLst/>
                          <a:latin typeface="Arial" pitchFamily="-1" charset="0"/>
                          <a:ea typeface="Arial" pitchFamily="-1" charset="0"/>
                          <a:cs typeface="Arial" pitchFamily="-1" charset="0"/>
                        </a:rPr>
                        <a:t>410.00</a:t>
                      </a: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222222"/>
                          </a:solidFill>
                          <a:effectLst/>
                          <a:latin typeface="Arial" pitchFamily="-1" charset="0"/>
                          <a:ea typeface="Arial" pitchFamily="-1" charset="0"/>
                          <a:cs typeface="Arial" pitchFamily="-1" charset="0"/>
                        </a:rPr>
                        <a:t>820.00</a:t>
                      </a: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1230.00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1640.00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2050.00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25</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rPr>
                        <a:t>512.50</a:t>
                      </a: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1025.00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1537.50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2050.00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2562.50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48">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a:ln>
                            <a:noFill/>
                          </a:ln>
                          <a:solidFill>
                            <a:srgbClr val="000000"/>
                          </a:solidFill>
                          <a:effectLst/>
                          <a:latin typeface="Helvetica Neue" pitchFamily="-1" charset="0"/>
                          <a:ea typeface="Helvetica Neue" pitchFamily="-1" charset="0"/>
                          <a:cs typeface="Helvetica Neue" pitchFamily="-1" charset="0"/>
                        </a:rPr>
                        <a:t>30</a:t>
                      </a:r>
                    </a:p>
                  </a:txBody>
                  <a:tcPr marL="84386" marR="84386" marT="82602"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a:ln>
                            <a:noFill/>
                          </a:ln>
                          <a:solidFill>
                            <a:srgbClr val="222222"/>
                          </a:solidFill>
                          <a:effectLst/>
                          <a:latin typeface="Arial" pitchFamily="-1" charset="0"/>
                          <a:ea typeface="Arial" pitchFamily="-1" charset="0"/>
                          <a:cs typeface="Arial" pitchFamily="-1" charset="0"/>
                        </a:rPr>
                        <a:t>615.00</a:t>
                      </a: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1230.00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1845.00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2460.00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tab pos="723900" algn="l"/>
                          <a:tab pos="1447800" algn="l"/>
                          <a:tab pos="2171700" algn="l"/>
                          <a:tab pos="2895600" algn="l"/>
                          <a:tab pos="3619500" algn="l"/>
                          <a:tab pos="4343400" algn="l"/>
                          <a:tab pos="5067300" algn="l"/>
                          <a:tab pos="5791200" algn="l"/>
                        </a:tabLst>
                      </a:pPr>
                      <a:r>
                        <a:rPr kumimoji="0" lang="de-CH" sz="900" b="0" i="0" u="none" strike="noStrike" cap="none" normalizeH="0" baseline="0" dirty="0" smtClean="0">
                          <a:ln>
                            <a:noFill/>
                          </a:ln>
                          <a:solidFill>
                            <a:srgbClr val="222222"/>
                          </a:solidFill>
                          <a:effectLst/>
                          <a:latin typeface="Arial" pitchFamily="-1" charset="0"/>
                          <a:ea typeface="Arial" pitchFamily="-1" charset="0"/>
                          <a:cs typeface="Arial" pitchFamily="-1" charset="0"/>
                        </a:rPr>
                        <a:t>3075.00</a:t>
                      </a:r>
                      <a:endParaRPr kumimoji="0" lang="de-CH" sz="900" b="0" i="0" u="none" strike="noStrike" cap="none" normalizeH="0" baseline="0" dirty="0">
                        <a:ln>
                          <a:noFill/>
                        </a:ln>
                        <a:solidFill>
                          <a:srgbClr val="222222"/>
                        </a:solidFill>
                        <a:effectLst/>
                        <a:latin typeface="Arial" pitchFamily="-1" charset="0"/>
                        <a:ea typeface="Arial" pitchFamily="-1" charset="0"/>
                        <a:cs typeface="Arial" pitchFamily="-1" charset="0"/>
                      </a:endParaRPr>
                    </a:p>
                  </a:txBody>
                  <a:tcPr marL="84386" marR="84386" marT="90600" marB="82602"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bl>
          </a:graphicData>
        </a:graphic>
      </p:graphicFrame>
      <p:sp>
        <p:nvSpPr>
          <p:cNvPr id="52275" name="Rectangle 108"/>
          <p:cNvSpPr>
            <a:spLocks noChangeArrowheads="1"/>
          </p:cNvSpPr>
          <p:nvPr/>
        </p:nvSpPr>
        <p:spPr bwMode="auto">
          <a:xfrm>
            <a:off x="1013398" y="3645024"/>
            <a:ext cx="6199523" cy="89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 pos="5319217" algn="l"/>
                <a:tab pos="5984119" algn="l"/>
              </a:tabLst>
            </a:pPr>
            <a:r>
              <a:rPr lang="de-CH" sz="900" dirty="0">
                <a:solidFill>
                  <a:srgbClr val="000000"/>
                </a:solidFill>
                <a:latin typeface="Helvetica Neue" charset="0"/>
                <a:cs typeface="Helvetica Neue" charset="0"/>
              </a:rPr>
              <a:t>Neueröffnung oder Tag der offenen Tür - wir bieten Ihnen den idealen Werbeauftritt </a:t>
            </a:r>
            <a:r>
              <a:rPr lang="de-CH" sz="900" dirty="0" smtClean="0">
                <a:solidFill>
                  <a:srgbClr val="000000"/>
                </a:solidFill>
                <a:latin typeface="Helvetica Neue" charset="0"/>
                <a:cs typeface="Helvetica Neue" charset="0"/>
              </a:rPr>
              <a:t>zu</a:t>
            </a:r>
          </a:p>
          <a:p>
            <a:pPr>
              <a:lnSpc>
                <a:spcPct val="115000"/>
              </a:lnSpc>
              <a:tabLst>
                <a:tab pos="664902" algn="l"/>
                <a:tab pos="1329804" algn="l"/>
                <a:tab pos="1994706" algn="l"/>
                <a:tab pos="2659609" algn="l"/>
                <a:tab pos="3324511" algn="l"/>
                <a:tab pos="3989413" algn="l"/>
                <a:tab pos="4654315" algn="l"/>
                <a:tab pos="5319217" algn="l"/>
                <a:tab pos="5984119" algn="l"/>
              </a:tabLst>
            </a:pPr>
            <a:r>
              <a:rPr lang="de-CH" sz="900" dirty="0" smtClean="0">
                <a:solidFill>
                  <a:srgbClr val="000000"/>
                </a:solidFill>
                <a:latin typeface="Helvetica Neue" charset="0"/>
                <a:cs typeface="Helvetica Neue" charset="0"/>
              </a:rPr>
              <a:t>speziellen Konditionen, exkl. Produktion.</a:t>
            </a:r>
          </a:p>
          <a:p>
            <a:pPr>
              <a:lnSpc>
                <a:spcPct val="115000"/>
              </a:lnSpc>
              <a:tabLst>
                <a:tab pos="664902" algn="l"/>
                <a:tab pos="1329804" algn="l"/>
                <a:tab pos="1994706" algn="l"/>
                <a:tab pos="2659609" algn="l"/>
                <a:tab pos="3324511" algn="l"/>
                <a:tab pos="3989413" algn="l"/>
                <a:tab pos="4654315" algn="l"/>
                <a:tab pos="5319217" algn="l"/>
                <a:tab pos="5984119"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 pos="5319217" algn="l"/>
                <a:tab pos="5984119" algn="l"/>
              </a:tabLst>
            </a:pPr>
            <a:r>
              <a:rPr lang="de-CH" sz="900" dirty="0" smtClean="0">
                <a:solidFill>
                  <a:srgbClr val="000000"/>
                </a:solidFill>
                <a:latin typeface="Helvetica Neue" charset="0"/>
                <a:cs typeface="Helvetica Neue" charset="0"/>
              </a:rPr>
              <a:t>Hörbeispiel:</a:t>
            </a:r>
            <a:endParaRPr lang="de-CH" sz="900" dirty="0">
              <a:solidFill>
                <a:srgbClr val="000000"/>
              </a:solidFill>
              <a:latin typeface="Helvetica Neue" charset="0"/>
              <a:cs typeface="Helvetica Neue" charset="0"/>
            </a:endParaRPr>
          </a:p>
        </p:txBody>
      </p:sp>
      <p:sp>
        <p:nvSpPr>
          <p:cNvPr id="52280" name="Rectangle 113"/>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pic>
        <p:nvPicPr>
          <p:cNvPr id="16" name="Bild 15" descr="aenderung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pic>
        <p:nvPicPr>
          <p:cNvPr id="3" name="Veranstaltungs Spot Gewerb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2142733" y="4256450"/>
            <a:ext cx="190376" cy="186145"/>
          </a:xfrm>
          <a:prstGeom prst="rect">
            <a:avLst/>
          </a:prstGeom>
        </p:spPr>
      </p:pic>
      <p:cxnSp>
        <p:nvCxnSpPr>
          <p:cNvPr id="18" name="AutoShape 93"/>
          <p:cNvCxnSpPr>
            <a:cxnSpLocks noChangeShapeType="1"/>
          </p:cNvCxnSpPr>
          <p:nvPr/>
        </p:nvCxnSpPr>
        <p:spPr bwMode="auto">
          <a:xfrm>
            <a:off x="665006" y="6470344"/>
            <a:ext cx="6541327" cy="12700"/>
          </a:xfrm>
          <a:prstGeom prst="bentConnector3">
            <a:avLst>
              <a:gd name="adj1" fmla="val 307"/>
            </a:avLst>
          </a:prstGeom>
          <a:noFill/>
          <a:ln w="9360">
            <a:solidFill>
              <a:srgbClr val="CCCCCC"/>
            </a:solidFill>
            <a:round/>
            <a:headEnd/>
            <a:tailEnd/>
          </a:ln>
          <a:extLst>
            <a:ext uri="{909E8E84-426E-40dd-AFC4-6F175D3DCCD1}">
              <a14:hiddenFill xmlns:a14="http://schemas.microsoft.com/office/drawing/2010/main">
                <a:noFill/>
              </a14:hiddenFill>
            </a:ext>
          </a:extLst>
        </p:spPr>
      </p:cxnSp>
      <p:cxnSp>
        <p:nvCxnSpPr>
          <p:cNvPr id="19" name="AutoShape 95"/>
          <p:cNvCxnSpPr>
            <a:cxnSpLocks noChangeShapeType="1"/>
          </p:cNvCxnSpPr>
          <p:nvPr/>
        </p:nvCxnSpPr>
        <p:spPr bwMode="auto">
          <a:xfrm rot="5400000" flipH="1" flipV="1">
            <a:off x="6941482" y="6216165"/>
            <a:ext cx="517001" cy="12700"/>
          </a:xfrm>
          <a:prstGeom prst="bentConnector3">
            <a:avLst>
              <a:gd name="adj1" fmla="val 97714"/>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20" name="Oval 192"/>
          <p:cNvSpPr>
            <a:spLocks noChangeArrowheads="1"/>
          </p:cNvSpPr>
          <p:nvPr/>
        </p:nvSpPr>
        <p:spPr bwMode="auto">
          <a:xfrm>
            <a:off x="7025561" y="5722532"/>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21" name="Rectangle 195"/>
          <p:cNvSpPr>
            <a:spLocks noChangeArrowheads="1"/>
          </p:cNvSpPr>
          <p:nvPr/>
        </p:nvSpPr>
        <p:spPr bwMode="auto">
          <a:xfrm>
            <a:off x="7466305" y="5725806"/>
            <a:ext cx="2463631"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Die Kosten verstehen sich exkl. 8% MwSt.</a:t>
            </a:r>
          </a:p>
          <a:p>
            <a:pPr>
              <a:lnSpc>
                <a:spcPct val="100000"/>
              </a:lnSpc>
              <a:tabLst>
                <a:tab pos="664902" algn="l"/>
                <a:tab pos="1329804" algn="l"/>
                <a:tab pos="1994706" algn="l"/>
              </a:tabLst>
            </a:pPr>
            <a:endParaRPr lang="de-CH" sz="1300" dirty="0">
              <a:solidFill>
                <a:srgbClr val="000000"/>
              </a:solidFill>
            </a:endParaRPr>
          </a:p>
        </p:txBody>
      </p:sp>
      <p:sp>
        <p:nvSpPr>
          <p:cNvPr id="17" name="Rectangle 50"/>
          <p:cNvSpPr>
            <a:spLocks noChangeArrowheads="1"/>
          </p:cNvSpPr>
          <p:nvPr/>
        </p:nvSpPr>
        <p:spPr bwMode="auto">
          <a:xfrm>
            <a:off x="2863034" y="364359"/>
            <a:ext cx="2506236" cy="478130"/>
          </a:xfrm>
          <a:prstGeom prst="rect">
            <a:avLst/>
          </a:prstGeom>
          <a:solidFill>
            <a:srgbClr val="F3F3F3"/>
          </a:solidFill>
          <a:ln w="9525">
            <a:solidFill>
              <a:srgbClr val="A6A6A6"/>
            </a:solidFill>
            <a:round/>
            <a:headEnd/>
            <a:tailEnd/>
          </a:ln>
          <a:extLst/>
        </p:spPr>
        <p:txBody>
          <a:bodyPr wrap="none" lIns="83988" tIns="41994" rIns="83988" bIns="41994" anchor="ctr"/>
          <a:lstStyle/>
          <a:p>
            <a:endParaRPr lang="de-DE" dirty="0"/>
          </a:p>
        </p:txBody>
      </p:sp>
      <p:sp>
        <p:nvSpPr>
          <p:cNvPr id="23" name="Rectangle 53"/>
          <p:cNvSpPr>
            <a:spLocks noChangeArrowheads="1"/>
          </p:cNvSpPr>
          <p:nvPr/>
        </p:nvSpPr>
        <p:spPr bwMode="auto">
          <a:xfrm>
            <a:off x="2828192" y="304164"/>
            <a:ext cx="2541078" cy="60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Lst>
            </a:pPr>
            <a:r>
              <a:rPr lang="de-CH" sz="1000" b="1" dirty="0" smtClean="0">
                <a:solidFill>
                  <a:srgbClr val="B61526"/>
                </a:solidFill>
                <a:latin typeface="Helvetica Neue" charset="0"/>
                <a:cs typeface="Helvetica Neue" charset="0"/>
              </a:rPr>
              <a:t>Dieses Angebot wird gleichzeitig in allen </a:t>
            </a:r>
            <a:r>
              <a:rPr lang="de-CH" sz="1000" b="1" dirty="0" err="1" smtClean="0">
                <a:solidFill>
                  <a:srgbClr val="B61526"/>
                </a:solidFill>
                <a:latin typeface="Helvetica Neue" charset="0"/>
                <a:cs typeface="Helvetica Neue" charset="0"/>
              </a:rPr>
              <a:t>rro</a:t>
            </a:r>
            <a:r>
              <a:rPr lang="de-CH" sz="1000" b="1" dirty="0" smtClean="0">
                <a:solidFill>
                  <a:srgbClr val="B61526"/>
                </a:solidFill>
                <a:latin typeface="Helvetica Neue" charset="0"/>
                <a:cs typeface="Helvetica Neue" charset="0"/>
              </a:rPr>
              <a:t> Radioprogrammen gesendet.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par>
              <p:cTn id="2" fill="hold" nodeType="interactiveSeq">
                <p:childTnLst>
                  <p:par>
                    <p:cTn id="3" fill="hold">
                      <p:childTnLst>
                        <p:par>
                          <p:cTn id="4" fill="hold">
                            <p:stCondLst>
                              <p:cond delay="0"/>
                            </p:stCondLst>
                            <p:childTnLst>
                              <p:par>
                                <p:cTn id="5" presetClass="mediacall" fill="hold" nodeType="clickEffect">
                                  <p:stCondLst>
                                    <p:cond delay="0"/>
                                  </p:stCondLst>
                                  <p:childTnLst>
                                    <p:par>
                                      <p:cTn id="6"/>
                                    </p:par>
                                  </p:childTnLst>
                                </p:cTn>
                              </p:par>
                            </p:childTnLst>
                          </p:cTn>
                        </p:par>
                      </p:childTnLst>
                    </p:cTn>
                  </p:par>
                </p:childTnLst>
              </p:cTn>
            </p:par>
            <p:seq concurrent="1" nextAc="seek">
              <p:cTn id="7" dur="0" nodeType="mainSeq"/>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06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 15" descr="aenderung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cxnSp>
        <p:nvCxnSpPr>
          <p:cNvPr id="54274" name="AutoShape 1"/>
          <p:cNvCxnSpPr>
            <a:cxnSpLocks noChangeShapeType="1"/>
          </p:cNvCxnSpPr>
          <p:nvPr/>
        </p:nvCxnSpPr>
        <p:spPr bwMode="auto">
          <a:xfrm rot="5400000" flipH="1" flipV="1">
            <a:off x="-2210826" y="3584409"/>
            <a:ext cx="5771870" cy="12700"/>
          </a:xfrm>
          <a:prstGeom prst="bentConnector3">
            <a:avLst>
              <a:gd name="adj1" fmla="val 87695"/>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54275" name="Oval 2"/>
          <p:cNvSpPr>
            <a:spLocks noChangeArrowheads="1"/>
          </p:cNvSpPr>
          <p:nvPr/>
        </p:nvSpPr>
        <p:spPr bwMode="auto">
          <a:xfrm>
            <a:off x="495668" y="1225569"/>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54276" name="Rectangle 3"/>
          <p:cNvSpPr>
            <a:spLocks noChangeArrowheads="1"/>
          </p:cNvSpPr>
          <p:nvPr/>
        </p:nvSpPr>
        <p:spPr bwMode="auto">
          <a:xfrm>
            <a:off x="495669" y="378761"/>
            <a:ext cx="2854869"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54277" name="Rectangle 4"/>
          <p:cNvSpPr>
            <a:spLocks noChangeArrowheads="1"/>
          </p:cNvSpPr>
          <p:nvPr/>
        </p:nvSpPr>
        <p:spPr bwMode="auto">
          <a:xfrm>
            <a:off x="495668" y="394602"/>
            <a:ext cx="5047868"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 pos="1994706" algn="l"/>
                <a:tab pos="2659609" algn="l"/>
                <a:tab pos="3324511" algn="l"/>
                <a:tab pos="3989413" algn="l"/>
                <a:tab pos="4654315" algn="l"/>
              </a:tabLst>
            </a:pPr>
            <a:r>
              <a:rPr lang="de-CH">
                <a:solidFill>
                  <a:srgbClr val="FFFFFF"/>
                </a:solidFill>
                <a:latin typeface="Helvetica Neue" charset="0"/>
                <a:cs typeface="Helvetica Neue" charset="0"/>
              </a:rPr>
              <a:t>Promotionswoche auf rro</a:t>
            </a:r>
          </a:p>
          <a:p>
            <a:pPr>
              <a:lnSpc>
                <a:spcPct val="100000"/>
              </a:lnSpc>
              <a:tabLst>
                <a:tab pos="664902" algn="l"/>
                <a:tab pos="1329804" algn="l"/>
                <a:tab pos="1994706" algn="l"/>
                <a:tab pos="2659609" algn="l"/>
                <a:tab pos="3324511" algn="l"/>
                <a:tab pos="3989413" algn="l"/>
                <a:tab pos="4654315" algn="l"/>
              </a:tabLst>
            </a:pPr>
            <a:endParaRPr lang="de-CH">
              <a:solidFill>
                <a:srgbClr val="FFFFFF"/>
              </a:solidFill>
              <a:latin typeface="Helvetica Neue" charset="0"/>
              <a:cs typeface="Helvetica Neue" charset="0"/>
            </a:endParaRPr>
          </a:p>
        </p:txBody>
      </p:sp>
      <p:sp>
        <p:nvSpPr>
          <p:cNvPr id="54278" name="Rectangle 5"/>
          <p:cNvSpPr>
            <a:spLocks noChangeArrowheads="1"/>
          </p:cNvSpPr>
          <p:nvPr/>
        </p:nvSpPr>
        <p:spPr bwMode="auto">
          <a:xfrm>
            <a:off x="1013399" y="1202526"/>
            <a:ext cx="4768411" cy="51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In Form einer </a:t>
            </a:r>
            <a:r>
              <a:rPr lang="de-CH" sz="900" b="1" dirty="0">
                <a:solidFill>
                  <a:srgbClr val="000000"/>
                </a:solidFill>
                <a:latin typeface="Helvetica Neue" charset="0"/>
                <a:cs typeface="Helvetica Neue" charset="0"/>
              </a:rPr>
              <a:t>Promotion-Reportage</a:t>
            </a:r>
            <a:r>
              <a:rPr lang="de-CH" sz="900" dirty="0">
                <a:solidFill>
                  <a:srgbClr val="000000"/>
                </a:solidFill>
                <a:latin typeface="Helvetica Neue" charset="0"/>
                <a:cs typeface="Helvetica Neue" charset="0"/>
              </a:rPr>
              <a:t>, welche während einer Woche (Montag-Freitag) zur besten Sendezeit am Morgen ausgestrahlt wird, sensibilisieren Sie die Bevölkerung im Wallis und damit Ihre Kundschaft für Ihre Produkte und Dienstleistungen. Der ideale Werbeauftritt für Produktpräsentation, Neueröffnung, Jubiläum etc.</a:t>
            </a: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smtClean="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1000" b="1" dirty="0" smtClean="0">
                <a:solidFill>
                  <a:srgbClr val="000000"/>
                </a:solidFill>
                <a:latin typeface="Helvetica Neue" charset="0"/>
                <a:cs typeface="Helvetica Neue" charset="0"/>
              </a:rPr>
              <a:t>Leistungen</a:t>
            </a:r>
            <a:endParaRPr lang="de-CH" sz="10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40 Radiotrailers à 30 Sekunden, beginnend eine </a:t>
            </a:r>
            <a:r>
              <a:rPr lang="de-CH" sz="900" dirty="0" smtClean="0">
                <a:solidFill>
                  <a:srgbClr val="000000"/>
                </a:solidFill>
                <a:latin typeface="Helvetica Neue" charset="0"/>
                <a:cs typeface="Helvetica Neue" charset="0"/>
              </a:rPr>
              <a:t>Woche</a:t>
            </a:r>
          </a:p>
          <a:p>
            <a:pPr>
              <a:lnSpc>
                <a:spcPct val="115000"/>
              </a:lnSpc>
              <a:tabLst>
                <a:tab pos="664902" algn="l"/>
                <a:tab pos="1329804" algn="l"/>
                <a:tab pos="1994706" algn="l"/>
                <a:tab pos="2659609" algn="l"/>
                <a:tab pos="3324511" algn="l"/>
                <a:tab pos="3989413" algn="l"/>
                <a:tab pos="4654315" algn="l"/>
              </a:tabLst>
            </a:pPr>
            <a:r>
              <a:rPr lang="de-CH" sz="900" dirty="0" smtClean="0">
                <a:solidFill>
                  <a:srgbClr val="000000"/>
                </a:solidFill>
                <a:latin typeface="Helvetica Neue" charset="0"/>
                <a:cs typeface="Helvetica Neue" charset="0"/>
              </a:rPr>
              <a:t>vor </a:t>
            </a:r>
            <a:r>
              <a:rPr lang="de-CH" sz="900" dirty="0">
                <a:solidFill>
                  <a:srgbClr val="000000"/>
                </a:solidFill>
                <a:latin typeface="Helvetica Neue" charset="0"/>
                <a:cs typeface="Helvetica Neue" charset="0"/>
              </a:rPr>
              <a:t>dem ersten </a:t>
            </a:r>
            <a:r>
              <a:rPr lang="de-CH" sz="900" dirty="0" smtClean="0">
                <a:solidFill>
                  <a:srgbClr val="000000"/>
                </a:solidFill>
                <a:latin typeface="Helvetica Neue" charset="0"/>
                <a:cs typeface="Helvetica Neue" charset="0"/>
              </a:rPr>
              <a:t>Sendetermin</a:t>
            </a: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Werbebanner für 7</a:t>
            </a:r>
            <a:r>
              <a:rPr lang="de-CH" sz="900" dirty="0" smtClean="0">
                <a:solidFill>
                  <a:srgbClr val="000000"/>
                </a:solidFill>
                <a:latin typeface="Helvetica Neue" charset="0"/>
                <a:cs typeface="Helvetica Neue" charset="0"/>
              </a:rPr>
              <a:t> </a:t>
            </a:r>
            <a:r>
              <a:rPr lang="de-CH" sz="900" dirty="0">
                <a:solidFill>
                  <a:srgbClr val="000000"/>
                </a:solidFill>
                <a:latin typeface="Helvetica Neue" charset="0"/>
                <a:cs typeface="Helvetica Neue" charset="0"/>
              </a:rPr>
              <a:t>Tage auf </a:t>
            </a:r>
            <a:r>
              <a:rPr lang="de-CH" sz="900" dirty="0" err="1">
                <a:solidFill>
                  <a:srgbClr val="000000"/>
                </a:solidFill>
                <a:latin typeface="Helvetica Neue" charset="0"/>
                <a:cs typeface="Helvetica Neue" charset="0"/>
              </a:rPr>
              <a:t>rro.ch</a:t>
            </a: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900" dirty="0" err="1">
                <a:solidFill>
                  <a:srgbClr val="000000"/>
                </a:solidFill>
                <a:latin typeface="Helvetica Neue" charset="0"/>
                <a:cs typeface="Helvetica Neue" charset="0"/>
              </a:rPr>
              <a:t>rrotv</a:t>
            </a:r>
            <a:r>
              <a:rPr lang="de-CH" sz="900" dirty="0">
                <a:solidFill>
                  <a:srgbClr val="000000"/>
                </a:solidFill>
                <a:latin typeface="Helvetica Neue" charset="0"/>
                <a:cs typeface="Helvetica Neue" charset="0"/>
              </a:rPr>
              <a:t>-Spot für 7</a:t>
            </a:r>
            <a:r>
              <a:rPr lang="de-CH" sz="900" dirty="0" smtClean="0">
                <a:solidFill>
                  <a:srgbClr val="000000"/>
                </a:solidFill>
                <a:latin typeface="Helvetica Neue" charset="0"/>
                <a:cs typeface="Helvetica Neue" charset="0"/>
              </a:rPr>
              <a:t> </a:t>
            </a:r>
            <a:r>
              <a:rPr lang="de-CH" sz="900" dirty="0">
                <a:solidFill>
                  <a:srgbClr val="000000"/>
                </a:solidFill>
                <a:latin typeface="Helvetica Neue" charset="0"/>
                <a:cs typeface="Helvetica Neue" charset="0"/>
              </a:rPr>
              <a:t>Tage</a:t>
            </a: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I</a:t>
            </a:r>
            <a:r>
              <a:rPr lang="de-CH" sz="900" dirty="0" smtClean="0">
                <a:solidFill>
                  <a:srgbClr val="000000"/>
                </a:solidFill>
                <a:latin typeface="Helvetica Neue" charset="0"/>
                <a:cs typeface="Helvetica Neue" charset="0"/>
              </a:rPr>
              <a:t>nkl</a:t>
            </a:r>
            <a:r>
              <a:rPr lang="de-CH" sz="900" dirty="0">
                <a:solidFill>
                  <a:srgbClr val="000000"/>
                </a:solidFill>
                <a:latin typeface="Helvetica Neue" charset="0"/>
                <a:cs typeface="Helvetica Neue" charset="0"/>
              </a:rPr>
              <a:t>. Promotion und Herstellung der Werbemittel</a:t>
            </a: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1000" dirty="0">
              <a:solidFill>
                <a:srgbClr val="000000"/>
              </a:solidFill>
              <a:latin typeface="Helvetica Neue" charset="0"/>
              <a:cs typeface="Helvetica Neue" charset="0"/>
            </a:endParaRPr>
          </a:p>
        </p:txBody>
      </p:sp>
      <p:graphicFrame>
        <p:nvGraphicFramePr>
          <p:cNvPr id="22534" name="Group 6"/>
          <p:cNvGraphicFramePr>
            <a:graphicFrameLocks noGrp="1"/>
          </p:cNvGraphicFramePr>
          <p:nvPr>
            <p:extLst>
              <p:ext uri="{D42A27DB-BD31-4B8C-83A1-F6EECF244321}">
                <p14:modId xmlns:p14="http://schemas.microsoft.com/office/powerpoint/2010/main" val="2531549763"/>
              </p:ext>
            </p:extLst>
          </p:nvPr>
        </p:nvGraphicFramePr>
        <p:xfrm>
          <a:off x="1131064" y="2229264"/>
          <a:ext cx="4375356" cy="1775800"/>
        </p:xfrm>
        <a:graphic>
          <a:graphicData uri="http://schemas.openxmlformats.org/drawingml/2006/table">
            <a:tbl>
              <a:tblPr/>
              <a:tblGrid>
                <a:gridCol w="676772"/>
                <a:gridCol w="3698584"/>
              </a:tblGrid>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Daten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Nach Absprache</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Sendezeit</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Montag bis Freitag zwischen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09.00 </a:t>
                      </a: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und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10.00 Uhr</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Dauer</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max. 3 Breaks à maximal 2 Minuten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495412">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Inhalt</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Realisation einer Promotion-Reportage mit Beiträgen wie Interviews, Animation und Spiele</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Kosten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CHF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3000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r>
            </a:tbl>
          </a:graphicData>
        </a:graphic>
      </p:graphicFrame>
      <p:sp>
        <p:nvSpPr>
          <p:cNvPr id="54299" name="Oval 44"/>
          <p:cNvSpPr>
            <a:spLocks noChangeArrowheads="1"/>
          </p:cNvSpPr>
          <p:nvPr/>
        </p:nvSpPr>
        <p:spPr bwMode="auto">
          <a:xfrm>
            <a:off x="489785" y="4422705"/>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54304" name="Rectangle 49"/>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pic>
        <p:nvPicPr>
          <p:cNvPr id="2" name="Promotionswoche.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4232920" y="4669155"/>
            <a:ext cx="177119" cy="169570"/>
          </a:xfrm>
          <a:prstGeom prst="rect">
            <a:avLst/>
          </a:prstGeom>
        </p:spPr>
      </p:pic>
      <p:cxnSp>
        <p:nvCxnSpPr>
          <p:cNvPr id="17" name="AutoShape 93"/>
          <p:cNvCxnSpPr>
            <a:cxnSpLocks noChangeShapeType="1"/>
          </p:cNvCxnSpPr>
          <p:nvPr/>
        </p:nvCxnSpPr>
        <p:spPr bwMode="auto">
          <a:xfrm>
            <a:off x="665006" y="6470344"/>
            <a:ext cx="6541327" cy="12700"/>
          </a:xfrm>
          <a:prstGeom prst="bentConnector3">
            <a:avLst>
              <a:gd name="adj1" fmla="val 307"/>
            </a:avLst>
          </a:prstGeom>
          <a:noFill/>
          <a:ln w="9360">
            <a:solidFill>
              <a:srgbClr val="CCCCCC"/>
            </a:solidFill>
            <a:round/>
            <a:headEnd/>
            <a:tailEnd/>
          </a:ln>
          <a:extLst>
            <a:ext uri="{909E8E84-426E-40dd-AFC4-6F175D3DCCD1}">
              <a14:hiddenFill xmlns:a14="http://schemas.microsoft.com/office/drawing/2010/main">
                <a:noFill/>
              </a14:hiddenFill>
            </a:ext>
          </a:extLst>
        </p:spPr>
      </p:cxnSp>
      <p:cxnSp>
        <p:nvCxnSpPr>
          <p:cNvPr id="18" name="AutoShape 95"/>
          <p:cNvCxnSpPr>
            <a:cxnSpLocks noChangeShapeType="1"/>
          </p:cNvCxnSpPr>
          <p:nvPr/>
        </p:nvCxnSpPr>
        <p:spPr bwMode="auto">
          <a:xfrm rot="5400000" flipH="1" flipV="1">
            <a:off x="6941482" y="6216165"/>
            <a:ext cx="517001" cy="12700"/>
          </a:xfrm>
          <a:prstGeom prst="bentConnector3">
            <a:avLst>
              <a:gd name="adj1" fmla="val 97714"/>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19" name="Oval 192"/>
          <p:cNvSpPr>
            <a:spLocks noChangeArrowheads="1"/>
          </p:cNvSpPr>
          <p:nvPr/>
        </p:nvSpPr>
        <p:spPr bwMode="auto">
          <a:xfrm>
            <a:off x="7025561" y="5722532"/>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20" name="Rectangle 195"/>
          <p:cNvSpPr>
            <a:spLocks noChangeArrowheads="1"/>
          </p:cNvSpPr>
          <p:nvPr/>
        </p:nvSpPr>
        <p:spPr bwMode="auto">
          <a:xfrm>
            <a:off x="7466305" y="5725806"/>
            <a:ext cx="2463631"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Die Kosten verstehen sich exkl. 8% MwSt.</a:t>
            </a:r>
          </a:p>
          <a:p>
            <a:pPr>
              <a:lnSpc>
                <a:spcPct val="100000"/>
              </a:lnSpc>
              <a:tabLst>
                <a:tab pos="664902" algn="l"/>
                <a:tab pos="1329804" algn="l"/>
                <a:tab pos="1994706" algn="l"/>
              </a:tabLst>
            </a:pPr>
            <a:endParaRPr lang="de-CH" sz="1300" dirty="0">
              <a:solidFill>
                <a:srgbClr val="00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par>
              <p:cTn id="2" fill="hold" nodeType="interactiveSeq">
                <p:childTnLst>
                  <p:par>
                    <p:cTn id="3" fill="hold">
                      <p:childTnLst>
                        <p:par>
                          <p:cTn id="4" fill="hold">
                            <p:stCondLst>
                              <p:cond delay="0"/>
                            </p:stCondLst>
                            <p:childTnLst>
                              <p:par>
                                <p:cTn id="5" presetClass="mediacall" fill="hold" nodeType="clickEffect">
                                  <p:stCondLst>
                                    <p:cond delay="0"/>
                                  </p:stCondLst>
                                  <p:childTnLst>
                                    <p:par>
                                      <p:cTn id="6"/>
                                    </p:par>
                                  </p:childTnLst>
                                </p:cTn>
                              </p:par>
                            </p:childTnLst>
                          </p:cTn>
                        </p:par>
                      </p:childTnLst>
                    </p:cTn>
                  </p:par>
                </p:childTnLst>
              </p:cTn>
            </p:par>
            <p:seq concurrent="1" nextAc="seek">
              <p:cTn id="7" dur="0" nodeType="mainSeq"/>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670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322" name="AutoShape 1"/>
          <p:cNvCxnSpPr>
            <a:cxnSpLocks noChangeShapeType="1"/>
          </p:cNvCxnSpPr>
          <p:nvPr/>
        </p:nvCxnSpPr>
        <p:spPr bwMode="auto">
          <a:xfrm rot="5400000" flipH="1" flipV="1">
            <a:off x="-2217175" y="3590760"/>
            <a:ext cx="5784569" cy="12700"/>
          </a:xfrm>
          <a:prstGeom prst="bentConnector3">
            <a:avLst>
              <a:gd name="adj1" fmla="val 88380"/>
            </a:avLst>
          </a:prstGeom>
          <a:noFill/>
          <a:ln w="9360">
            <a:solidFill>
              <a:srgbClr val="CCCCCC"/>
            </a:solidFill>
            <a:round/>
            <a:headEnd/>
            <a:tailEnd/>
          </a:ln>
          <a:extLst>
            <a:ext uri="{909E8E84-426E-40dd-AFC4-6F175D3DCCD1}">
              <a14:hiddenFill xmlns:a14="http://schemas.microsoft.com/office/drawing/2010/main">
                <a:noFill/>
              </a14:hiddenFill>
            </a:ext>
          </a:extLst>
        </p:spPr>
      </p:cxnSp>
      <p:cxnSp>
        <p:nvCxnSpPr>
          <p:cNvPr id="56323" name="AutoShape 2"/>
          <p:cNvCxnSpPr>
            <a:cxnSpLocks noChangeShapeType="1"/>
          </p:cNvCxnSpPr>
          <p:nvPr/>
        </p:nvCxnSpPr>
        <p:spPr bwMode="auto">
          <a:xfrm flipV="1">
            <a:off x="667754" y="698474"/>
            <a:ext cx="5883" cy="858330"/>
          </a:xfrm>
          <a:prstGeom prst="bentConnector3">
            <a:avLst>
              <a:gd name="adj1" fmla="val 50000"/>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56324" name="Oval 3"/>
          <p:cNvSpPr>
            <a:spLocks noChangeArrowheads="1"/>
          </p:cNvSpPr>
          <p:nvPr/>
        </p:nvSpPr>
        <p:spPr bwMode="auto">
          <a:xfrm>
            <a:off x="495668" y="1225569"/>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56325" name="Rectangle 4"/>
          <p:cNvSpPr>
            <a:spLocks noChangeArrowheads="1"/>
          </p:cNvSpPr>
          <p:nvPr/>
        </p:nvSpPr>
        <p:spPr bwMode="auto">
          <a:xfrm>
            <a:off x="495669" y="378761"/>
            <a:ext cx="1395811" cy="462288"/>
          </a:xfrm>
          <a:prstGeom prst="rect">
            <a:avLst/>
          </a:prstGeom>
          <a:solidFill>
            <a:srgbClr val="B61526"/>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56326" name="Rectangle 5"/>
          <p:cNvSpPr>
            <a:spLocks noChangeArrowheads="1"/>
          </p:cNvSpPr>
          <p:nvPr/>
        </p:nvSpPr>
        <p:spPr bwMode="auto">
          <a:xfrm>
            <a:off x="495669" y="394602"/>
            <a:ext cx="1562015"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6473" tIns="106473" rIns="106473" bIns="106473"/>
          <a:lstStyle/>
          <a:p>
            <a:pPr>
              <a:lnSpc>
                <a:spcPct val="100000"/>
              </a:lnSpc>
              <a:tabLst>
                <a:tab pos="664902" algn="l"/>
                <a:tab pos="1329804" algn="l"/>
              </a:tabLst>
            </a:pPr>
            <a:r>
              <a:rPr lang="de-CH">
                <a:solidFill>
                  <a:srgbClr val="FFFFFF"/>
                </a:solidFill>
                <a:latin typeface="Helvetica Neue" charset="0"/>
                <a:cs typeface="Helvetica Neue" charset="0"/>
              </a:rPr>
              <a:t>Live vor Ort</a:t>
            </a:r>
          </a:p>
          <a:p>
            <a:pPr>
              <a:lnSpc>
                <a:spcPct val="100000"/>
              </a:lnSpc>
              <a:tabLst>
                <a:tab pos="664902" algn="l"/>
                <a:tab pos="1329804" algn="l"/>
              </a:tabLst>
            </a:pPr>
            <a:endParaRPr lang="de-CH">
              <a:solidFill>
                <a:srgbClr val="FFFFFF"/>
              </a:solidFill>
              <a:latin typeface="Helvetica Neue" charset="0"/>
              <a:cs typeface="Helvetica Neue" charset="0"/>
            </a:endParaRPr>
          </a:p>
        </p:txBody>
      </p:sp>
      <p:sp>
        <p:nvSpPr>
          <p:cNvPr id="56327" name="Rectangle 6"/>
          <p:cNvSpPr>
            <a:spLocks noChangeArrowheads="1"/>
          </p:cNvSpPr>
          <p:nvPr/>
        </p:nvSpPr>
        <p:spPr bwMode="auto">
          <a:xfrm>
            <a:off x="1013398" y="1202526"/>
            <a:ext cx="5089051" cy="51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360" tIns="120360" rIns="120360" bIns="120360"/>
          <a:lstStyle/>
          <a:p>
            <a:pPr>
              <a:lnSpc>
                <a:spcPct val="115000"/>
              </a:lnSpc>
              <a:tabLst>
                <a:tab pos="664902" algn="l"/>
                <a:tab pos="1329804" algn="l"/>
                <a:tab pos="1994706" algn="l"/>
                <a:tab pos="2659609" algn="l"/>
                <a:tab pos="3324511" algn="l"/>
                <a:tab pos="3989413" algn="l"/>
                <a:tab pos="4654315" algn="l"/>
              </a:tabLst>
            </a:pPr>
            <a:r>
              <a:rPr lang="de-CH" sz="900" dirty="0" err="1">
                <a:solidFill>
                  <a:srgbClr val="000000"/>
                </a:solidFill>
                <a:latin typeface="Helvetica Neue" charset="0"/>
                <a:cs typeface="Helvetica Neue" charset="0"/>
              </a:rPr>
              <a:t>rro</a:t>
            </a:r>
            <a:r>
              <a:rPr lang="de-CH" sz="900" dirty="0">
                <a:solidFill>
                  <a:srgbClr val="000000"/>
                </a:solidFill>
                <a:latin typeface="Helvetica Neue" charset="0"/>
                <a:cs typeface="Helvetica Neue" charset="0"/>
              </a:rPr>
              <a:t> ist nicht nur im Walliser Äther präsent, sondern auch vor Ort. Von allen wichtigen</a:t>
            </a: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Events sendet das Oberwalliser Radio live. Radiosendungen, Direktübertragungen von</a:t>
            </a: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kulturellen Veranstaltungen wie beispielsweise Konzert, bunter Abend, Sommerfest und Animationsanlass Ihres Betriebs gehören zum Liveprogramm. Wir produzieren für Sie an Ihrer Veranstaltung eine Radioshow vor Ort, mit Interviews, Musik und Radioaktivitäten. Wir brauchen wenig Platz und sorgen dafür, dass akustisch die Post abgeht. </a:t>
            </a: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900" b="1" dirty="0" smtClean="0">
                <a:solidFill>
                  <a:srgbClr val="000000"/>
                </a:solidFill>
                <a:latin typeface="Helvetica Neue" charset="0"/>
                <a:cs typeface="Helvetica Neue" charset="0"/>
              </a:rPr>
              <a:t>Leistungen</a:t>
            </a: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40 Radiotrailers à 30 Sekunden, die im Vorfeld der </a:t>
            </a:r>
            <a:r>
              <a:rPr lang="de-CH" sz="900" dirty="0" smtClean="0">
                <a:solidFill>
                  <a:srgbClr val="000000"/>
                </a:solidFill>
                <a:latin typeface="Helvetica Neue" charset="0"/>
                <a:cs typeface="Helvetica Neue" charset="0"/>
              </a:rPr>
              <a:t>Liveübertragung</a:t>
            </a:r>
          </a:p>
          <a:p>
            <a:pPr>
              <a:lnSpc>
                <a:spcPct val="115000"/>
              </a:lnSpc>
              <a:tabLst>
                <a:tab pos="664902" algn="l"/>
                <a:tab pos="1329804" algn="l"/>
                <a:tab pos="1994706" algn="l"/>
                <a:tab pos="2659609" algn="l"/>
                <a:tab pos="3324511" algn="l"/>
                <a:tab pos="3989413" algn="l"/>
                <a:tab pos="4654315" algn="l"/>
              </a:tabLst>
            </a:pPr>
            <a:r>
              <a:rPr lang="de-CH" sz="900" dirty="0" smtClean="0">
                <a:solidFill>
                  <a:srgbClr val="000000"/>
                </a:solidFill>
                <a:latin typeface="Helvetica Neue" charset="0"/>
                <a:cs typeface="Helvetica Neue" charset="0"/>
              </a:rPr>
              <a:t>gesendet </a:t>
            </a:r>
            <a:r>
              <a:rPr lang="de-CH" sz="900" dirty="0">
                <a:solidFill>
                  <a:srgbClr val="000000"/>
                </a:solidFill>
                <a:latin typeface="Helvetica Neue" charset="0"/>
                <a:cs typeface="Helvetica Neue" charset="0"/>
              </a:rPr>
              <a:t>werden</a:t>
            </a: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Werbebanner für 7</a:t>
            </a:r>
            <a:r>
              <a:rPr lang="de-CH" sz="900" dirty="0" smtClean="0">
                <a:solidFill>
                  <a:srgbClr val="000000"/>
                </a:solidFill>
                <a:latin typeface="Helvetica Neue" charset="0"/>
                <a:cs typeface="Helvetica Neue" charset="0"/>
              </a:rPr>
              <a:t> </a:t>
            </a:r>
            <a:r>
              <a:rPr lang="de-CH" sz="900" dirty="0">
                <a:solidFill>
                  <a:srgbClr val="000000"/>
                </a:solidFill>
                <a:latin typeface="Helvetica Neue" charset="0"/>
                <a:cs typeface="Helvetica Neue" charset="0"/>
              </a:rPr>
              <a:t>Tage auf </a:t>
            </a:r>
            <a:r>
              <a:rPr lang="de-CH" sz="900" dirty="0" err="1">
                <a:solidFill>
                  <a:srgbClr val="000000"/>
                </a:solidFill>
                <a:latin typeface="Helvetica Neue" charset="0"/>
                <a:cs typeface="Helvetica Neue" charset="0"/>
              </a:rPr>
              <a:t>rro.ch</a:t>
            </a: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r>
              <a:rPr lang="de-CH" sz="900" dirty="0" err="1">
                <a:solidFill>
                  <a:srgbClr val="000000"/>
                </a:solidFill>
                <a:latin typeface="Helvetica Neue" charset="0"/>
                <a:cs typeface="Helvetica Neue" charset="0"/>
              </a:rPr>
              <a:t>rrotv</a:t>
            </a:r>
            <a:r>
              <a:rPr lang="de-CH" sz="900" dirty="0">
                <a:solidFill>
                  <a:srgbClr val="000000"/>
                </a:solidFill>
                <a:latin typeface="Helvetica Neue" charset="0"/>
                <a:cs typeface="Helvetica Neue" charset="0"/>
              </a:rPr>
              <a:t>-Spot für 7</a:t>
            </a:r>
            <a:r>
              <a:rPr lang="de-CH" sz="900" dirty="0" smtClean="0">
                <a:solidFill>
                  <a:srgbClr val="000000"/>
                </a:solidFill>
                <a:latin typeface="Helvetica Neue" charset="0"/>
                <a:cs typeface="Helvetica Neue" charset="0"/>
              </a:rPr>
              <a:t> </a:t>
            </a:r>
            <a:r>
              <a:rPr lang="de-CH" sz="900" dirty="0">
                <a:solidFill>
                  <a:srgbClr val="000000"/>
                </a:solidFill>
                <a:latin typeface="Helvetica Neue" charset="0"/>
                <a:cs typeface="Helvetica Neue" charset="0"/>
              </a:rPr>
              <a:t>Tage</a:t>
            </a:r>
          </a:p>
          <a:p>
            <a:pPr>
              <a:lnSpc>
                <a:spcPct val="115000"/>
              </a:lnSpc>
              <a:tabLst>
                <a:tab pos="664902" algn="l"/>
                <a:tab pos="1329804" algn="l"/>
                <a:tab pos="1994706" algn="l"/>
                <a:tab pos="2659609" algn="l"/>
                <a:tab pos="3324511" algn="l"/>
                <a:tab pos="3989413" algn="l"/>
                <a:tab pos="4654315" algn="l"/>
              </a:tabLst>
            </a:pPr>
            <a:r>
              <a:rPr lang="de-CH" sz="900" dirty="0">
                <a:solidFill>
                  <a:srgbClr val="000000"/>
                </a:solidFill>
                <a:latin typeface="Helvetica Neue" charset="0"/>
                <a:cs typeface="Helvetica Neue" charset="0"/>
              </a:rPr>
              <a:t>inkl. Promotion und Herstellung der Werbemittel</a:t>
            </a: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b="1" dirty="0">
              <a:solidFill>
                <a:srgbClr val="000000"/>
              </a:solidFill>
              <a:latin typeface="Helvetica Neue" charset="0"/>
              <a:cs typeface="Helvetica Neue" charset="0"/>
            </a:endParaRPr>
          </a:p>
          <a:p>
            <a:pPr>
              <a:lnSpc>
                <a:spcPct val="115000"/>
              </a:lnSpc>
              <a:tabLst>
                <a:tab pos="664902" algn="l"/>
                <a:tab pos="1329804" algn="l"/>
                <a:tab pos="1994706" algn="l"/>
                <a:tab pos="2659609" algn="l"/>
                <a:tab pos="3324511" algn="l"/>
                <a:tab pos="3989413" algn="l"/>
                <a:tab pos="4654315" algn="l"/>
              </a:tabLst>
            </a:pPr>
            <a:endParaRPr lang="de-CH" sz="900" dirty="0">
              <a:solidFill>
                <a:srgbClr val="000000"/>
              </a:solidFill>
              <a:latin typeface="Helvetica Neue" charset="0"/>
              <a:cs typeface="Helvetica Neue" charset="0"/>
            </a:endParaRPr>
          </a:p>
        </p:txBody>
      </p:sp>
      <p:graphicFrame>
        <p:nvGraphicFramePr>
          <p:cNvPr id="23559" name="Group 7"/>
          <p:cNvGraphicFramePr>
            <a:graphicFrameLocks noGrp="1"/>
          </p:cNvGraphicFramePr>
          <p:nvPr>
            <p:extLst>
              <p:ext uri="{D42A27DB-BD31-4B8C-83A1-F6EECF244321}">
                <p14:modId xmlns:p14="http://schemas.microsoft.com/office/powerpoint/2010/main" val="3595189939"/>
              </p:ext>
            </p:extLst>
          </p:nvPr>
        </p:nvGraphicFramePr>
        <p:xfrm>
          <a:off x="1123710" y="2517296"/>
          <a:ext cx="4277172" cy="1775800"/>
        </p:xfrm>
        <a:graphic>
          <a:graphicData uri="http://schemas.openxmlformats.org/drawingml/2006/table">
            <a:tbl>
              <a:tblPr/>
              <a:tblGrid>
                <a:gridCol w="676772"/>
                <a:gridCol w="3600400"/>
              </a:tblGrid>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Daten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Nach Absprache</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Sendezeit</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Livesendung 2 Stunden, Sendezeiten nach Absprache</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Dauer</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60 Minuten und max. 6 Breaks (Wortbeiträge)</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3F3F3"/>
                    </a:solidFill>
                  </a:tcPr>
                </a:tc>
              </a:tr>
              <a:tr h="495412">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Inhalt</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Musik, Beiträge, Interviews, Spiele, Animation in Studioqualität inkl. Moderation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FFFFFF"/>
                    </a:solidFill>
                  </a:tcPr>
                </a:tc>
              </a:tr>
              <a:tr h="320097">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de-CH" sz="900" b="0" i="0" u="none" strike="noStrike" cap="none" normalizeH="0" baseline="0">
                          <a:ln>
                            <a:noFill/>
                          </a:ln>
                          <a:solidFill>
                            <a:srgbClr val="000000"/>
                          </a:solidFill>
                          <a:effectLst/>
                          <a:latin typeface="Helvetica Neue" charset="0"/>
                          <a:ea typeface="ＭＳ Ｐゴシック" charset="0"/>
                          <a:cs typeface="Helvetica Neue" charset="0"/>
                        </a:rPr>
                        <a:t>Kosten</a:t>
                      </a: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c>
                  <a:txBody>
                    <a:bodyPr/>
                    <a:lstStyle/>
                    <a:p>
                      <a:pPr marL="0" marR="0" lvl="0" indent="0" algn="l" defTabSz="449263" rtl="0" eaLnBrk="1" fontAlgn="base" latinLnBrk="0" hangingPunct="0">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rPr>
                        <a:t>CHF </a:t>
                      </a:r>
                      <a:r>
                        <a:rPr kumimoji="0" lang="de-CH" sz="900" b="0" i="0" u="none" strike="noStrike" cap="none" normalizeH="0" baseline="0" dirty="0" smtClean="0">
                          <a:ln>
                            <a:noFill/>
                          </a:ln>
                          <a:solidFill>
                            <a:srgbClr val="000000"/>
                          </a:solidFill>
                          <a:effectLst/>
                          <a:latin typeface="Helvetica Neue" charset="0"/>
                          <a:ea typeface="ＭＳ Ｐゴシック" charset="0"/>
                          <a:cs typeface="Helvetica Neue" charset="0"/>
                        </a:rPr>
                        <a:t>4000</a:t>
                      </a:r>
                      <a:endParaRPr kumimoji="0" lang="de-CH" sz="900" b="0" i="0" u="none" strike="noStrike" cap="none" normalizeH="0" baseline="0" dirty="0">
                        <a:ln>
                          <a:noFill/>
                        </a:ln>
                        <a:solidFill>
                          <a:srgbClr val="000000"/>
                        </a:solidFill>
                        <a:effectLst/>
                        <a:latin typeface="Helvetica Neue" charset="0"/>
                        <a:ea typeface="ＭＳ Ｐゴシック" charset="0"/>
                        <a:cs typeface="Helvetica Neue" charset="0"/>
                      </a:endParaRPr>
                    </a:p>
                  </a:txBody>
                  <a:tcPr marL="84386" marR="84386" marT="82626" marB="82626" horzOverflow="overflow">
                    <a:lnL w="4320" cap="flat" cmpd="sng" algn="ctr">
                      <a:solidFill>
                        <a:srgbClr val="D9D9D9"/>
                      </a:solidFill>
                      <a:prstDash val="solid"/>
                      <a:round/>
                      <a:headEnd type="none" w="med" len="med"/>
                      <a:tailEnd type="none" w="med" len="med"/>
                    </a:lnL>
                    <a:lnR w="4320" cap="flat" cmpd="sng" algn="ctr">
                      <a:solidFill>
                        <a:srgbClr val="D9D9D9"/>
                      </a:solidFill>
                      <a:prstDash val="solid"/>
                      <a:round/>
                      <a:headEnd type="none" w="med" len="med"/>
                      <a:tailEnd type="none" w="med" len="med"/>
                    </a:lnR>
                    <a:lnT w="4320" cap="flat" cmpd="sng" algn="ctr">
                      <a:solidFill>
                        <a:srgbClr val="D9D9D9"/>
                      </a:solidFill>
                      <a:prstDash val="solid"/>
                      <a:round/>
                      <a:headEnd type="none" w="med" len="med"/>
                      <a:tailEnd type="none" w="med" len="med"/>
                    </a:lnT>
                    <a:lnB w="4320" cap="flat" cmpd="sng" algn="ctr">
                      <a:solidFill>
                        <a:srgbClr val="D9D9D9"/>
                      </a:solidFill>
                      <a:prstDash val="solid"/>
                      <a:round/>
                      <a:headEnd type="none" w="med" len="med"/>
                      <a:tailEnd type="none" w="med" len="med"/>
                    </a:lnB>
                    <a:lnTlToBr>
                      <a:noFill/>
                    </a:lnTlToBr>
                    <a:lnBlToTr>
                      <a:noFill/>
                    </a:lnBlToTr>
                    <a:solidFill>
                      <a:srgbClr val="EFEFEF"/>
                    </a:solidFill>
                  </a:tcPr>
                </a:tc>
              </a:tr>
            </a:tbl>
          </a:graphicData>
        </a:graphic>
      </p:graphicFrame>
      <p:sp>
        <p:nvSpPr>
          <p:cNvPr id="56348" name="Oval 45"/>
          <p:cNvSpPr>
            <a:spLocks noChangeArrowheads="1"/>
          </p:cNvSpPr>
          <p:nvPr/>
        </p:nvSpPr>
        <p:spPr bwMode="auto">
          <a:xfrm>
            <a:off x="489785" y="4702094"/>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56353" name="Rectangle 50"/>
          <p:cNvSpPr>
            <a:spLocks noChangeArrowheads="1"/>
          </p:cNvSpPr>
          <p:nvPr/>
        </p:nvSpPr>
        <p:spPr bwMode="auto">
          <a:xfrm>
            <a:off x="1041343" y="6605974"/>
            <a:ext cx="6161282" cy="5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 pos="2659609" algn="l"/>
                <a:tab pos="3324511" algn="l"/>
                <a:tab pos="3989413" algn="l"/>
                <a:tab pos="4654315" algn="l"/>
                <a:tab pos="5319217" algn="l"/>
                <a:tab pos="5984119" algn="l"/>
              </a:tabLst>
            </a:pPr>
            <a:r>
              <a:rPr lang="de-CH" sz="700">
                <a:solidFill>
                  <a:srgbClr val="999999"/>
                </a:solidFill>
                <a:latin typeface="Helvetica Neue" charset="0"/>
                <a:cs typeface="Helvetica Neue" charset="0"/>
              </a:rPr>
              <a:t>Radio Rottu Oberwallis AG | Treichweg 1 | Postfach | 3930 Visp | Tel. 027 948 09 40 |  Fax 027 948 09 58 | E-Mail werbung@rro.ch</a:t>
            </a:r>
          </a:p>
        </p:txBody>
      </p:sp>
      <p:pic>
        <p:nvPicPr>
          <p:cNvPr id="2" name="Ausschnitt rro live vor Ort.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5084827" y="4937520"/>
            <a:ext cx="200147" cy="191618"/>
          </a:xfrm>
          <a:prstGeom prst="rect">
            <a:avLst/>
          </a:prstGeom>
        </p:spPr>
      </p:pic>
      <p:pic>
        <p:nvPicPr>
          <p:cNvPr id="17" name="Bild 16" descr="aenderung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84" y="116632"/>
            <a:ext cx="1296144" cy="1393466"/>
          </a:xfrm>
          <a:prstGeom prst="rect">
            <a:avLst/>
          </a:prstGeom>
        </p:spPr>
      </p:pic>
      <p:cxnSp>
        <p:nvCxnSpPr>
          <p:cNvPr id="18" name="AutoShape 93"/>
          <p:cNvCxnSpPr>
            <a:cxnSpLocks noChangeShapeType="1"/>
          </p:cNvCxnSpPr>
          <p:nvPr/>
        </p:nvCxnSpPr>
        <p:spPr bwMode="auto">
          <a:xfrm>
            <a:off x="665006" y="6470344"/>
            <a:ext cx="6541327" cy="12700"/>
          </a:xfrm>
          <a:prstGeom prst="bentConnector3">
            <a:avLst>
              <a:gd name="adj1" fmla="val 307"/>
            </a:avLst>
          </a:prstGeom>
          <a:noFill/>
          <a:ln w="9360">
            <a:solidFill>
              <a:srgbClr val="CCCCCC"/>
            </a:solidFill>
            <a:round/>
            <a:headEnd/>
            <a:tailEnd/>
          </a:ln>
          <a:extLst>
            <a:ext uri="{909E8E84-426E-40dd-AFC4-6F175D3DCCD1}">
              <a14:hiddenFill xmlns:a14="http://schemas.microsoft.com/office/drawing/2010/main">
                <a:noFill/>
              </a14:hiddenFill>
            </a:ext>
          </a:extLst>
        </p:spPr>
      </p:cxnSp>
      <p:cxnSp>
        <p:nvCxnSpPr>
          <p:cNvPr id="19" name="AutoShape 95"/>
          <p:cNvCxnSpPr>
            <a:cxnSpLocks noChangeShapeType="1"/>
          </p:cNvCxnSpPr>
          <p:nvPr/>
        </p:nvCxnSpPr>
        <p:spPr bwMode="auto">
          <a:xfrm rot="5400000" flipH="1" flipV="1">
            <a:off x="6941482" y="6216165"/>
            <a:ext cx="517001" cy="12700"/>
          </a:xfrm>
          <a:prstGeom prst="bentConnector3">
            <a:avLst>
              <a:gd name="adj1" fmla="val 97714"/>
            </a:avLst>
          </a:prstGeom>
          <a:noFill/>
          <a:ln w="9360">
            <a:solidFill>
              <a:srgbClr val="CCCCCC"/>
            </a:solidFill>
            <a:round/>
            <a:headEnd/>
            <a:tailEnd/>
          </a:ln>
          <a:extLst>
            <a:ext uri="{909E8E84-426E-40dd-AFC4-6F175D3DCCD1}">
              <a14:hiddenFill xmlns:a14="http://schemas.microsoft.com/office/drawing/2010/main">
                <a:noFill/>
              </a14:hiddenFill>
            </a:ext>
          </a:extLst>
        </p:spPr>
      </p:cxnSp>
      <p:sp>
        <p:nvSpPr>
          <p:cNvPr id="20" name="Oval 192"/>
          <p:cNvSpPr>
            <a:spLocks noChangeArrowheads="1"/>
          </p:cNvSpPr>
          <p:nvPr/>
        </p:nvSpPr>
        <p:spPr bwMode="auto">
          <a:xfrm>
            <a:off x="7025561" y="5722532"/>
            <a:ext cx="345643" cy="33123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p>
            <a:endParaRPr lang="de-DE"/>
          </a:p>
        </p:txBody>
      </p:sp>
      <p:sp>
        <p:nvSpPr>
          <p:cNvPr id="21" name="Rectangle 195"/>
          <p:cNvSpPr>
            <a:spLocks noChangeArrowheads="1"/>
          </p:cNvSpPr>
          <p:nvPr/>
        </p:nvSpPr>
        <p:spPr bwMode="auto">
          <a:xfrm>
            <a:off x="7466305" y="5725806"/>
            <a:ext cx="2463631" cy="13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988" tIns="83988" rIns="83988" bIns="83988"/>
          <a:lstStyle/>
          <a:p>
            <a:pPr>
              <a:lnSpc>
                <a:spcPct val="100000"/>
              </a:lnSpc>
              <a:tabLst>
                <a:tab pos="664902" algn="l"/>
                <a:tab pos="1329804" algn="l"/>
                <a:tab pos="1994706" algn="l"/>
              </a:tabLst>
            </a:pPr>
            <a:r>
              <a:rPr lang="de-CH" sz="900" b="1" dirty="0">
                <a:solidFill>
                  <a:srgbClr val="000000"/>
                </a:solidFill>
                <a:latin typeface="Helvetica Neue" charset="0"/>
                <a:cs typeface="Helvetica Neue" charset="0"/>
              </a:rPr>
              <a:t>Allgemeine Bedingungen</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Programmänderungen sind vorbehalten. Tarife gültig bis 31.12.2015. Es gelten die Geschäfts- und Vertragsbedingungen der Radio </a:t>
            </a:r>
            <a:r>
              <a:rPr lang="de-CH" sz="900" dirty="0" err="1">
                <a:solidFill>
                  <a:srgbClr val="000000"/>
                </a:solidFill>
                <a:latin typeface="Helvetica Neue" charset="0"/>
                <a:cs typeface="Helvetica Neue" charset="0"/>
              </a:rPr>
              <a:t>Rottu</a:t>
            </a:r>
            <a:r>
              <a:rPr lang="de-CH" sz="900" dirty="0">
                <a:solidFill>
                  <a:srgbClr val="000000"/>
                </a:solidFill>
                <a:latin typeface="Helvetica Neue" charset="0"/>
                <a:cs typeface="Helvetica Neue" charset="0"/>
              </a:rPr>
              <a:t> Oberwallis AG. </a:t>
            </a:r>
          </a:p>
          <a:p>
            <a:pPr>
              <a:lnSpc>
                <a:spcPct val="100000"/>
              </a:lnSpc>
              <a:tabLst>
                <a:tab pos="664902" algn="l"/>
                <a:tab pos="1329804" algn="l"/>
                <a:tab pos="1994706" algn="l"/>
              </a:tabLst>
            </a:pPr>
            <a:r>
              <a:rPr lang="de-CH" sz="900" dirty="0">
                <a:solidFill>
                  <a:srgbClr val="000000"/>
                </a:solidFill>
                <a:latin typeface="Helvetica Neue" charset="0"/>
                <a:cs typeface="Helvetica Neue" charset="0"/>
              </a:rPr>
              <a:t>Die Kosten verstehen sich exkl. 8% MwSt.</a:t>
            </a:r>
          </a:p>
          <a:p>
            <a:pPr>
              <a:lnSpc>
                <a:spcPct val="100000"/>
              </a:lnSpc>
              <a:tabLst>
                <a:tab pos="664902" algn="l"/>
                <a:tab pos="1329804" algn="l"/>
                <a:tab pos="1994706" algn="l"/>
              </a:tabLst>
            </a:pPr>
            <a:endParaRPr lang="de-CH" sz="1300" dirty="0">
              <a:solidFill>
                <a:srgbClr val="00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par>
              <p:cTn id="2" fill="hold" nodeType="interactiveSeq">
                <p:childTnLst>
                  <p:par>
                    <p:cTn id="3" fill="hold">
                      <p:childTnLst>
                        <p:par>
                          <p:cTn id="4" fill="hold">
                            <p:stCondLst>
                              <p:cond delay="0"/>
                            </p:stCondLst>
                            <p:childTnLst>
                              <p:par>
                                <p:cTn id="5" presetClass="mediacall" fill="hold" nodeType="clickEffect">
                                  <p:stCondLst>
                                    <p:cond delay="0"/>
                                  </p:stCondLst>
                                  <p:childTnLst>
                                    <p:par>
                                      <p:cTn id="6"/>
                                    </p:par>
                                  </p:childTnLst>
                                </p:cTn>
                              </p:par>
                            </p:childTnLst>
                          </p:cTn>
                        </p:par>
                      </p:childTnLst>
                    </p:cTn>
                  </p:par>
                </p:childTnLst>
              </p:cTn>
            </p:par>
            <p:seq concurrent="1" nextAc="seek">
              <p:cTn id="7" dur="0" nodeType="mainSeq"/>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4960"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Design">
  <a:themeElements>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defRPr kumimoji="0" lang="en-GB" sz="1800" b="0" i="0" u="none" strike="noStrike" cap="none" normalizeH="0" baseline="0">
            <a:ln>
              <a:noFill/>
            </a:ln>
            <a:effectLst/>
            <a:latin typeface="Arial" pitchFamily="-1"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 charset="0"/>
          <a:buNone/>
          <a:tabLst/>
          <a:defRPr kumimoji="0" lang="en-GB" sz="1800" b="0" i="0" u="none" strike="noStrike" cap="none" normalizeH="0" baseline="0">
            <a:ln>
              <a:noFill/>
            </a:ln>
            <a:effectLst/>
            <a:latin typeface="Arial" pitchFamily="-1" charset="0"/>
          </a:defRPr>
        </a:defPPr>
      </a:lstStyle>
    </a:lnDef>
  </a:objectDefaults>
  <a:extraClrSchemeLst>
    <a:extraClrScheme>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2778</Words>
  <Application>Microsoft Macintosh PowerPoint</Application>
  <PresentationFormat>A4-Papier (210x297 mm)</PresentationFormat>
  <Paragraphs>685</Paragraphs>
  <Slides>15</Slides>
  <Notes>15</Notes>
  <HiddenSlides>0</HiddenSlides>
  <MMClips>18</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cp:lastModifiedBy>Pierre Biege</cp:lastModifiedBy>
  <cp:revision>130</cp:revision>
  <cp:lastPrinted>2015-01-26T09:03:27Z</cp:lastPrinted>
  <dcterms:created xsi:type="dcterms:W3CDTF">2015-01-11T14:13:07Z</dcterms:created>
  <dcterms:modified xsi:type="dcterms:W3CDTF">2015-01-26T10:13:57Z</dcterms:modified>
</cp:coreProperties>
</file>